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30" r:id="rId3"/>
    <p:sldId id="326" r:id="rId4"/>
    <p:sldId id="325" r:id="rId5"/>
    <p:sldId id="327" r:id="rId6"/>
    <p:sldId id="328" r:id="rId7"/>
    <p:sldId id="329" r:id="rId8"/>
    <p:sldId id="257" r:id="rId9"/>
    <p:sldId id="261" r:id="rId10"/>
    <p:sldId id="262" r:id="rId11"/>
    <p:sldId id="284" r:id="rId12"/>
    <p:sldId id="291" r:id="rId13"/>
    <p:sldId id="285" r:id="rId14"/>
    <p:sldId id="286" r:id="rId15"/>
    <p:sldId id="287" r:id="rId16"/>
    <p:sldId id="292" r:id="rId17"/>
    <p:sldId id="288" r:id="rId18"/>
    <p:sldId id="322" r:id="rId19"/>
    <p:sldId id="289" r:id="rId20"/>
    <p:sldId id="323" r:id="rId21"/>
    <p:sldId id="319" r:id="rId22"/>
    <p:sldId id="290" r:id="rId23"/>
    <p:sldId id="293" r:id="rId24"/>
    <p:sldId id="295" r:id="rId25"/>
    <p:sldId id="296" r:id="rId26"/>
    <p:sldId id="298" r:id="rId27"/>
    <p:sldId id="299" r:id="rId28"/>
    <p:sldId id="300" r:id="rId29"/>
    <p:sldId id="297" r:id="rId30"/>
    <p:sldId id="294" r:id="rId31"/>
    <p:sldId id="313" r:id="rId32"/>
    <p:sldId id="324" r:id="rId33"/>
    <p:sldId id="280" r:id="rId34"/>
    <p:sldId id="281" r:id="rId35"/>
    <p:sldId id="263" r:id="rId36"/>
    <p:sldId id="279" r:id="rId37"/>
    <p:sldId id="282" r:id="rId38"/>
    <p:sldId id="283" r:id="rId39"/>
    <p:sldId id="301" r:id="rId40"/>
    <p:sldId id="302" r:id="rId41"/>
    <p:sldId id="303" r:id="rId42"/>
    <p:sldId id="305" r:id="rId43"/>
    <p:sldId id="320" r:id="rId44"/>
    <p:sldId id="321" r:id="rId45"/>
    <p:sldId id="315" r:id="rId46"/>
    <p:sldId id="316" r:id="rId47"/>
    <p:sldId id="310" r:id="rId48"/>
    <p:sldId id="312" r:id="rId49"/>
    <p:sldId id="264" r:id="rId50"/>
    <p:sldId id="265" r:id="rId51"/>
    <p:sldId id="266" r:id="rId52"/>
    <p:sldId id="306" r:id="rId53"/>
    <p:sldId id="309" r:id="rId54"/>
    <p:sldId id="311" r:id="rId55"/>
    <p:sldId id="307" r:id="rId56"/>
    <p:sldId id="308" r:id="rId57"/>
    <p:sldId id="304" r:id="rId58"/>
    <p:sldId id="318" r:id="rId59"/>
    <p:sldId id="314" r:id="rId60"/>
    <p:sldId id="317" r:id="rId61"/>
    <p:sldId id="267" r:id="rId62"/>
    <p:sldId id="268" r:id="rId63"/>
    <p:sldId id="269" r:id="rId64"/>
    <p:sldId id="270" r:id="rId65"/>
    <p:sldId id="271" r:id="rId66"/>
    <p:sldId id="272" r:id="rId67"/>
    <p:sldId id="273" r:id="rId68"/>
    <p:sldId id="274" r:id="rId69"/>
    <p:sldId id="275" r:id="rId70"/>
    <p:sldId id="276" r:id="rId71"/>
    <p:sldId id="277"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p:scale>
          <a:sx n="90" d="100"/>
          <a:sy n="90" d="100"/>
        </p:scale>
        <p:origin x="-82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l" rtl="1">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30" name="Date Placeholder 29"/>
          <p:cNvSpPr>
            <a:spLocks noGrp="1"/>
          </p:cNvSpPr>
          <p:nvPr>
            <p:ph type="dt" sz="half" idx="10"/>
          </p:nvPr>
        </p:nvSpPr>
        <p:spPr/>
        <p:txBody>
          <a:bodyPr/>
          <a:lstStyle/>
          <a:p>
            <a:fld id="{79473B44-7607-480E-B95A-EAA0A59247AB}" type="datetimeFigureOut">
              <a:rPr lang="en-US" smtClean="0"/>
              <a:pPr/>
              <a:t>9/30/2019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28E3940-7CA0-46D2-BC0E-E106DA2294C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473B44-7607-480E-B95A-EAA0A59247AB}" type="datetimeFigureOut">
              <a:rPr lang="en-US" smtClean="0"/>
              <a:pPr/>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E3940-7CA0-46D2-BC0E-E106DA2294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473B44-7607-480E-B95A-EAA0A59247AB}" type="datetimeFigureOut">
              <a:rPr lang="en-US" smtClean="0"/>
              <a:pPr/>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E3940-7CA0-46D2-BC0E-E106DA2294C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rtl="1">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lvl1pPr algn="r" rtl="1">
              <a:defRPr/>
            </a:lvl1pPr>
            <a:lvl2pPr algn="r" rtl="1">
              <a:defRPr/>
            </a:lvl2pPr>
            <a:lvl3pPr algn="r" rtl="1">
              <a:defRPr/>
            </a:lvl3pPr>
            <a:lvl4pPr algn="r" rtl="1">
              <a:defRPr/>
            </a:lvl4pPr>
            <a:lvl5pPr algn="r" rtl="1">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79473B44-7607-480E-B95A-EAA0A59247AB}" type="datetimeFigureOut">
              <a:rPr lang="en-US" smtClean="0"/>
              <a:pPr/>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E3940-7CA0-46D2-BC0E-E106DA2294C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9473B44-7607-480E-B95A-EAA0A59247AB}" type="datetimeFigureOut">
              <a:rPr lang="en-US" smtClean="0"/>
              <a:pPr/>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E3940-7CA0-46D2-BC0E-E106DA2294C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9473B44-7607-480E-B95A-EAA0A59247AB}" type="datetimeFigureOut">
              <a:rPr lang="en-US" smtClean="0"/>
              <a:pPr/>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8E3940-7CA0-46D2-BC0E-E106DA2294C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9473B44-7607-480E-B95A-EAA0A59247AB}" type="datetimeFigureOut">
              <a:rPr lang="en-US" smtClean="0"/>
              <a:pPr/>
              <a:t>9/30/2019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8E3940-7CA0-46D2-BC0E-E106DA2294C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9473B44-7607-480E-B95A-EAA0A59247AB}" type="datetimeFigureOut">
              <a:rPr lang="en-US" smtClean="0"/>
              <a:pPr/>
              <a:t>9/30/2019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8E3940-7CA0-46D2-BC0E-E106DA2294C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73B44-7607-480E-B95A-EAA0A59247AB}" type="datetimeFigureOut">
              <a:rPr lang="en-US" smtClean="0"/>
              <a:pPr/>
              <a:t>9/30/2019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8E3940-7CA0-46D2-BC0E-E106DA2294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9473B44-7607-480E-B95A-EAA0A59247AB}" type="datetimeFigureOut">
              <a:rPr lang="en-US" smtClean="0"/>
              <a:pPr/>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8E3940-7CA0-46D2-BC0E-E106DA2294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9473B44-7607-480E-B95A-EAA0A59247AB}" type="datetimeFigureOut">
              <a:rPr lang="en-US" smtClean="0"/>
              <a:pPr/>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28E3940-7CA0-46D2-BC0E-E106DA2294C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9473B44-7607-480E-B95A-EAA0A59247AB}" type="datetimeFigureOut">
              <a:rPr lang="en-US" smtClean="0"/>
              <a:pPr/>
              <a:t>9/30/2019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28E3940-7CA0-46D2-BC0E-E106DA2294C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gif"/><Relationship Id="rId5" Type="http://schemas.openxmlformats.org/officeDocument/2006/relationships/image" Target="../media/image24.gif"/><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60648"/>
            <a:ext cx="8568952" cy="1828800"/>
          </a:xfrm>
        </p:spPr>
        <p:txBody>
          <a:bodyPr/>
          <a:lstStyle/>
          <a:p>
            <a:pPr algn="ctr"/>
            <a:r>
              <a:rPr lang="fa-IR" b="0" dirty="0" smtClean="0">
                <a:cs typeface="B Titr" pitchFamily="2" charset="-78"/>
              </a:rPr>
              <a:t>بازرسی بهداشت حرفه ای</a:t>
            </a:r>
            <a:br>
              <a:rPr lang="fa-IR" b="0" dirty="0" smtClean="0">
                <a:cs typeface="B Titr" pitchFamily="2" charset="-78"/>
              </a:rPr>
            </a:br>
            <a:r>
              <a:rPr lang="fa-IR" b="0" dirty="0" smtClean="0">
                <a:cs typeface="B Titr" pitchFamily="2" charset="-78"/>
              </a:rPr>
              <a:t> در بیمارستان ها </a:t>
            </a:r>
            <a:endParaRPr lang="en-US" b="0" dirty="0">
              <a:cs typeface="B Titr" pitchFamily="2" charset="-78"/>
            </a:endParaRPr>
          </a:p>
        </p:txBody>
      </p:sp>
      <p:sp>
        <p:nvSpPr>
          <p:cNvPr id="3" name="Subtitle 2"/>
          <p:cNvSpPr>
            <a:spLocks noGrp="1"/>
          </p:cNvSpPr>
          <p:nvPr>
            <p:ph type="subTitle" idx="1"/>
          </p:nvPr>
        </p:nvSpPr>
        <p:spPr>
          <a:xfrm>
            <a:off x="533400" y="3228536"/>
            <a:ext cx="8250560" cy="1752600"/>
          </a:xfrm>
        </p:spPr>
        <p:txBody>
          <a:bodyPr/>
          <a:lstStyle/>
          <a:p>
            <a:pPr algn="ctr"/>
            <a:r>
              <a:rPr lang="fa-IR" b="1" dirty="0" smtClean="0">
                <a:solidFill>
                  <a:srgbClr val="C00000"/>
                </a:solidFill>
                <a:cs typeface="B Nazanin" pitchFamily="2" charset="-78"/>
              </a:rPr>
              <a:t>مهندس علیرضا حریری</a:t>
            </a:r>
          </a:p>
          <a:p>
            <a:pPr algn="ctr"/>
            <a:r>
              <a:rPr lang="fa-IR" b="1" dirty="0" smtClean="0">
                <a:solidFill>
                  <a:srgbClr val="C00000"/>
                </a:solidFill>
                <a:cs typeface="B Nazanin" pitchFamily="2" charset="-78"/>
              </a:rPr>
              <a:t>رئیس گروه  بهداشت حرفه ای</a:t>
            </a:r>
          </a:p>
          <a:p>
            <a:pPr algn="ctr" rtl="1"/>
            <a:r>
              <a:rPr lang="fa-IR" sz="2000" b="1" dirty="0" smtClean="0">
                <a:solidFill>
                  <a:srgbClr val="C00000"/>
                </a:solidFill>
                <a:cs typeface="B Nazanin" pitchFamily="2" charset="-78"/>
              </a:rPr>
              <a:t> دانشگاه علوم پزشکی شهید بهشتی</a:t>
            </a:r>
            <a:endParaRPr lang="en-US" sz="2000" b="1" dirty="0">
              <a:solidFill>
                <a:srgbClr val="C00000"/>
              </a:solidFill>
              <a:cs typeface="B Nazanin" pitchFamily="2" charset="-78"/>
            </a:endParaRPr>
          </a:p>
        </p:txBody>
      </p:sp>
      <p:pic>
        <p:nvPicPr>
          <p:cNvPr id="4" name="Picture 3" descr="hospital-clipart-hospital5-240x199.png"/>
          <p:cNvPicPr>
            <a:picLocks noChangeAspect="1"/>
          </p:cNvPicPr>
          <p:nvPr/>
        </p:nvPicPr>
        <p:blipFill>
          <a:blip r:embed="rId2" cstate="print"/>
          <a:stretch>
            <a:fillRect/>
          </a:stretch>
        </p:blipFill>
        <p:spPr>
          <a:xfrm>
            <a:off x="1" y="4309909"/>
            <a:ext cx="2627784" cy="2178871"/>
          </a:xfrm>
          <a:prstGeom prst="rect">
            <a:avLst/>
          </a:prstGeom>
        </p:spPr>
      </p:pic>
      <p:pic>
        <p:nvPicPr>
          <p:cNvPr id="6" name="Picture 5" descr="Hopital_Saint-Antoine_Ventilation_Shafts_1.jpg"/>
          <p:cNvPicPr>
            <a:picLocks noChangeAspect="1"/>
          </p:cNvPicPr>
          <p:nvPr/>
        </p:nvPicPr>
        <p:blipFill>
          <a:blip r:embed="rId3" cstate="print"/>
          <a:stretch>
            <a:fillRect/>
          </a:stretch>
        </p:blipFill>
        <p:spPr>
          <a:xfrm>
            <a:off x="6156176" y="4941168"/>
            <a:ext cx="2627784" cy="1751856"/>
          </a:xfrm>
          <a:prstGeom prst="rect">
            <a:avLst/>
          </a:prstGeom>
        </p:spPr>
      </p:pic>
      <p:pic>
        <p:nvPicPr>
          <p:cNvPr id="7" name="Picture 6" descr="630px-Deal-With-a-Needle-Stick-Injury-at-Work-Step-6-Version-2.jpg"/>
          <p:cNvPicPr>
            <a:picLocks noChangeAspect="1"/>
          </p:cNvPicPr>
          <p:nvPr/>
        </p:nvPicPr>
        <p:blipFill>
          <a:blip r:embed="rId4" cstate="print"/>
          <a:stretch>
            <a:fillRect/>
          </a:stretch>
        </p:blipFill>
        <p:spPr>
          <a:xfrm>
            <a:off x="179512" y="2420888"/>
            <a:ext cx="2237075" cy="186422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fa-IR" dirty="0" smtClean="0">
                <a:solidFill>
                  <a:srgbClr val="C00000"/>
                </a:solidFill>
                <a:cs typeface="B Titr" pitchFamily="2" charset="-78"/>
              </a:rPr>
              <a:t>مشخصات اتاق دارو </a:t>
            </a:r>
            <a:endParaRPr lang="en-US" dirty="0">
              <a:solidFill>
                <a:srgbClr val="C00000"/>
              </a:solidFill>
              <a:cs typeface="B Titr" pitchFamily="2" charset="-78"/>
            </a:endParaRPr>
          </a:p>
        </p:txBody>
      </p:sp>
      <p:sp>
        <p:nvSpPr>
          <p:cNvPr id="3" name="Content Placeholder 2"/>
          <p:cNvSpPr>
            <a:spLocks noGrp="1"/>
          </p:cNvSpPr>
          <p:nvPr>
            <p:ph idx="1"/>
          </p:nvPr>
        </p:nvSpPr>
        <p:spPr/>
        <p:txBody>
          <a:bodyPr/>
          <a:lstStyle/>
          <a:p>
            <a:r>
              <a:rPr lang="fa-IR" dirty="0" smtClean="0">
                <a:cs typeface="B Nazanin" pitchFamily="2" charset="-78"/>
              </a:rPr>
              <a:t>استفاده از هود کلاس دو یا سه </a:t>
            </a:r>
            <a:r>
              <a:rPr lang="en-US" dirty="0" smtClean="0">
                <a:cs typeface="B Nazanin" pitchFamily="2" charset="-78"/>
              </a:rPr>
              <a:t>Type B</a:t>
            </a:r>
            <a:endParaRPr lang="fa-IR" dirty="0" smtClean="0">
              <a:cs typeface="B Nazanin" pitchFamily="2" charset="-78"/>
            </a:endParaRPr>
          </a:p>
          <a:p>
            <a:r>
              <a:rPr lang="fa-IR" dirty="0" smtClean="0">
                <a:cs typeface="B Nazanin" pitchFamily="2" charset="-78"/>
              </a:rPr>
              <a:t>استفاده از دستکش، گان،ماسک تنفسی مناسب در حین تهیه دارو </a:t>
            </a:r>
          </a:p>
          <a:p>
            <a:r>
              <a:rPr lang="fa-IR" dirty="0" smtClean="0">
                <a:cs typeface="B Nazanin" pitchFamily="2" charset="-78"/>
              </a:rPr>
              <a:t>دستکش های مناسب از جنس لاتکس، نئوپرن،نیتریل بدون پودر می باشد.</a:t>
            </a:r>
          </a:p>
          <a:p>
            <a:r>
              <a:rPr lang="fa-IR" dirty="0" smtClean="0">
                <a:cs typeface="B Nazanin" pitchFamily="2" charset="-78"/>
              </a:rPr>
              <a:t>پرسنلی که لباس هاو ملحفه  بیماران شیمی درمانی را تعویض می کنند هم باید اینکار را با دستکش انجام دهند.</a:t>
            </a:r>
          </a:p>
          <a:p>
            <a:r>
              <a:rPr lang="fa-IR" dirty="0" smtClean="0">
                <a:cs typeface="B Nazanin" pitchFamily="2" charset="-78"/>
              </a:rPr>
              <a:t>در معاینات دوره ای این پرسنل دقت بی</a:t>
            </a:r>
            <a:r>
              <a:rPr lang="fa-IR" dirty="0">
                <a:cs typeface="B Nazanin" pitchFamily="2" charset="-78"/>
              </a:rPr>
              <a:t>ش</a:t>
            </a:r>
            <a:r>
              <a:rPr lang="fa-IR" dirty="0" smtClean="0">
                <a:cs typeface="B Nazanin" pitchFamily="2" charset="-78"/>
              </a:rPr>
              <a:t>تری صورت پذیرد بخصوص چک نمودن بیو مارکر ها در صورت وجود مانند دارو های هورمونی</a:t>
            </a:r>
            <a:endParaRPr lang="en-US" dirty="0">
              <a:cs typeface="B Nazanin" pitchFamily="2" charset="-7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chor="t">
            <a:normAutofit fontScale="90000"/>
          </a:bodyPr>
          <a:lstStyle/>
          <a:p>
            <a:pPr algn="ctr"/>
            <a:r>
              <a:rPr lang="fa-IR" b="1" dirty="0" smtClean="0">
                <a:solidFill>
                  <a:srgbClr val="C00000"/>
                </a:solidFill>
                <a:cs typeface="B Nazanin" pitchFamily="2" charset="-78"/>
              </a:rPr>
              <a:t>نمونه برداری از بیو آئروسل ها </a:t>
            </a:r>
            <a:endParaRPr lang="en-US" b="1" dirty="0">
              <a:solidFill>
                <a:srgbClr val="C00000"/>
              </a:solidFill>
              <a:cs typeface="B Nazanin" pitchFamily="2" charset="-78"/>
            </a:endParaRPr>
          </a:p>
        </p:txBody>
      </p:sp>
      <p:sp>
        <p:nvSpPr>
          <p:cNvPr id="3" name="Content Placeholder 2"/>
          <p:cNvSpPr>
            <a:spLocks noGrp="1"/>
          </p:cNvSpPr>
          <p:nvPr>
            <p:ph idx="1"/>
          </p:nvPr>
        </p:nvSpPr>
        <p:spPr>
          <a:xfrm>
            <a:off x="467544" y="1484784"/>
            <a:ext cx="8229600" cy="4389120"/>
          </a:xfrm>
        </p:spPr>
        <p:txBody>
          <a:bodyPr/>
          <a:lstStyle/>
          <a:p>
            <a:pPr algn="just"/>
            <a:r>
              <a:rPr lang="fa-IR" dirty="0" smtClean="0">
                <a:cs typeface="B Nazanin" pitchFamily="2" charset="-78"/>
              </a:rPr>
              <a:t>اغلب وسایل نمونه برداری بیوآئروسل ها شامل تکنیک هایی هستند که ذرات را از جریان هوا جدا کرده و آن ها را در یا بر روی بستر از پیش تعیین شده جمع آوری می کنند. برخورد ، فیلتراسیون و جذب توسط مایع سه روش معمول نمونه برداری هستند که برای جداسازی و جمع آوری ذرات استفاده می شوند.</a:t>
            </a:r>
            <a:endParaRPr lang="en-US" dirty="0">
              <a:cs typeface="B Nazanin" pitchFamily="2" charset="-78"/>
            </a:endParaRPr>
          </a:p>
        </p:txBody>
      </p:sp>
      <p:pic>
        <p:nvPicPr>
          <p:cNvPr id="4" name="Picture 3" descr="IndianJMedMicrobiol_2008_26_4_302_43555_3.jpg"/>
          <p:cNvPicPr>
            <a:picLocks noChangeAspect="1"/>
          </p:cNvPicPr>
          <p:nvPr/>
        </p:nvPicPr>
        <p:blipFill>
          <a:blip r:embed="rId2" cstate="print"/>
          <a:stretch>
            <a:fillRect/>
          </a:stretch>
        </p:blipFill>
        <p:spPr>
          <a:xfrm>
            <a:off x="835838" y="3571119"/>
            <a:ext cx="7048530" cy="252217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04088"/>
            <a:ext cx="8712968" cy="1143000"/>
          </a:xfrm>
        </p:spPr>
        <p:txBody>
          <a:bodyPr anchor="t">
            <a:normAutofit fontScale="90000"/>
          </a:bodyPr>
          <a:lstStyle/>
          <a:p>
            <a:pPr algn="ctr"/>
            <a:r>
              <a:rPr lang="fa-IR" b="1" dirty="0" smtClean="0">
                <a:solidFill>
                  <a:srgbClr val="C00000"/>
                </a:solidFill>
                <a:cs typeface="B Nazanin" pitchFamily="2" charset="-78"/>
              </a:rPr>
              <a:t>روش های قدیمی نمونه برداری بیو آئروسل ها </a:t>
            </a:r>
            <a:endParaRPr lang="en-US" b="1" dirty="0">
              <a:solidFill>
                <a:srgbClr val="C00000"/>
              </a:solidFill>
              <a:cs typeface="B Nazanin" pitchFamily="2" charset="-78"/>
            </a:endParaRPr>
          </a:p>
        </p:txBody>
      </p:sp>
      <p:sp>
        <p:nvSpPr>
          <p:cNvPr id="3" name="Content Placeholder 2"/>
          <p:cNvSpPr>
            <a:spLocks noGrp="1"/>
          </p:cNvSpPr>
          <p:nvPr>
            <p:ph idx="1"/>
          </p:nvPr>
        </p:nvSpPr>
        <p:spPr/>
        <p:txBody>
          <a:bodyPr/>
          <a:lstStyle/>
          <a:p>
            <a:r>
              <a:rPr lang="fa-IR" b="1" dirty="0" smtClean="0">
                <a:cs typeface="B Nazanin" pitchFamily="2" charset="-78"/>
              </a:rPr>
              <a:t>هلدر 47 میلی متری تفلونی</a:t>
            </a:r>
          </a:p>
          <a:p>
            <a:r>
              <a:rPr lang="fa-IR" b="1" dirty="0" smtClean="0">
                <a:cs typeface="B Nazanin" pitchFamily="2" charset="-78"/>
              </a:rPr>
              <a:t>فیلتر ممبران سلولز 47 میلی متری</a:t>
            </a:r>
          </a:p>
          <a:p>
            <a:r>
              <a:rPr lang="fa-IR" b="1" dirty="0" smtClean="0">
                <a:cs typeface="B Nazanin" pitchFamily="2" charset="-78"/>
              </a:rPr>
              <a:t>محیط کشت آگار</a:t>
            </a:r>
          </a:p>
          <a:p>
            <a:r>
              <a:rPr lang="fa-IR" b="1" dirty="0" smtClean="0">
                <a:cs typeface="B Nazanin" pitchFamily="2" charset="-78"/>
              </a:rPr>
              <a:t>دبی پمپ ترجیحا 10 لیتر در دقیقه </a:t>
            </a:r>
          </a:p>
          <a:p>
            <a:r>
              <a:rPr lang="fa-IR" b="1" dirty="0" smtClean="0">
                <a:cs typeface="B Nazanin" pitchFamily="2" charset="-78"/>
              </a:rPr>
              <a:t>زمان نمونه برداری 30 دقیقه </a:t>
            </a:r>
            <a:endParaRPr lang="en-US" b="1" dirty="0">
              <a:cs typeface="B Nazanin"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fa-IR" b="1" dirty="0" smtClean="0">
                <a:solidFill>
                  <a:srgbClr val="C00000"/>
                </a:solidFill>
                <a:cs typeface="B Nazanin" pitchFamily="2" charset="-78"/>
              </a:rPr>
              <a:t>استاندارد متد </a:t>
            </a:r>
            <a:r>
              <a:rPr lang="en-US" dirty="0" smtClean="0">
                <a:solidFill>
                  <a:srgbClr val="C00000"/>
                </a:solidFill>
                <a:cs typeface="B Nazanin" pitchFamily="2" charset="-78"/>
              </a:rPr>
              <a:t>0800 </a:t>
            </a:r>
            <a:r>
              <a:rPr lang="en-US" dirty="0" err="1" smtClean="0">
                <a:solidFill>
                  <a:srgbClr val="C00000"/>
                </a:solidFill>
                <a:cs typeface="B Nazanin" pitchFamily="2" charset="-78"/>
              </a:rPr>
              <a:t>Niosh</a:t>
            </a:r>
            <a:endParaRPr lang="en-US" dirty="0">
              <a:solidFill>
                <a:srgbClr val="C00000"/>
              </a:solidFill>
              <a:cs typeface="B Nazanin" pitchFamily="2" charset="-78"/>
            </a:endParaRPr>
          </a:p>
        </p:txBody>
      </p:sp>
      <p:sp>
        <p:nvSpPr>
          <p:cNvPr id="3" name="Content Placeholder 2"/>
          <p:cNvSpPr>
            <a:spLocks noGrp="1"/>
          </p:cNvSpPr>
          <p:nvPr>
            <p:ph idx="1"/>
          </p:nvPr>
        </p:nvSpPr>
        <p:spPr>
          <a:xfrm>
            <a:off x="251520" y="1935480"/>
            <a:ext cx="8712968" cy="4389120"/>
          </a:xfrm>
        </p:spPr>
        <p:txBody>
          <a:bodyPr>
            <a:normAutofit fontScale="92500" lnSpcReduction="10000"/>
          </a:bodyPr>
          <a:lstStyle/>
          <a:p>
            <a:r>
              <a:rPr lang="fa-IR" dirty="0" smtClean="0">
                <a:cs typeface="B Nazanin" pitchFamily="2" charset="-78"/>
              </a:rPr>
              <a:t>تجهیزات مورد نیاز جهت نمونه برداری:</a:t>
            </a:r>
          </a:p>
          <a:p>
            <a:pPr algn="l" rtl="0"/>
            <a:r>
              <a:rPr lang="en-US" dirty="0" smtClean="0"/>
              <a:t>A</a:t>
            </a:r>
            <a:r>
              <a:rPr lang="en-US" dirty="0" smtClean="0">
                <a:latin typeface="Times New Roman" pitchFamily="18" charset="0"/>
                <a:cs typeface="Times New Roman" pitchFamily="18" charset="0"/>
              </a:rPr>
              <a:t>ndersen 2-stage cascade </a:t>
            </a:r>
            <a:r>
              <a:rPr lang="en-US" dirty="0" err="1" smtClean="0">
                <a:latin typeface="Times New Roman" pitchFamily="18" charset="0"/>
                <a:cs typeface="Times New Roman" pitchFamily="18" charset="0"/>
              </a:rPr>
              <a:t>impactor</a:t>
            </a:r>
            <a:endParaRPr lang="fa-IR" dirty="0" smtClean="0">
              <a:latin typeface="Times New Roman" pitchFamily="18" charset="0"/>
              <a:cs typeface="Times New Roman" pitchFamily="18" charset="0"/>
            </a:endParaRPr>
          </a:p>
          <a:p>
            <a:pPr algn="l" rtl="0"/>
            <a:r>
              <a:rPr lang="en-US" dirty="0" smtClean="0">
                <a:latin typeface="Times New Roman" pitchFamily="18" charset="0"/>
                <a:cs typeface="Times New Roman" pitchFamily="18" charset="0"/>
              </a:rPr>
              <a:t>Andersen N-6 single-stage sampler</a:t>
            </a:r>
            <a:endParaRPr lang="fa-IR" dirty="0" smtClean="0">
              <a:latin typeface="Times New Roman" pitchFamily="18" charset="0"/>
              <a:cs typeface="Times New Roman" pitchFamily="18" charset="0"/>
            </a:endParaRPr>
          </a:p>
          <a:p>
            <a:pPr algn="l" rtl="0"/>
            <a:r>
              <a:rPr lang="en-US" dirty="0" smtClean="0">
                <a:latin typeface="Times New Roman" pitchFamily="18" charset="0"/>
                <a:cs typeface="Times New Roman" pitchFamily="18" charset="0"/>
              </a:rPr>
              <a:t>Malt extract agar (MEA-PDA) for fungi</a:t>
            </a:r>
            <a:endParaRPr lang="fa-IR" dirty="0" smtClean="0">
              <a:latin typeface="Times New Roman" pitchFamily="18" charset="0"/>
              <a:cs typeface="Times New Roman" pitchFamily="18" charset="0"/>
            </a:endParaRPr>
          </a:p>
          <a:p>
            <a:pPr algn="l" rtl="0"/>
            <a:r>
              <a:rPr lang="en-US" dirty="0" err="1" smtClean="0">
                <a:latin typeface="Times New Roman" pitchFamily="18" charset="0"/>
                <a:cs typeface="Times New Roman" pitchFamily="18" charset="0"/>
              </a:rPr>
              <a:t>Trypticase</a:t>
            </a:r>
            <a:r>
              <a:rPr lang="en-US" dirty="0" smtClean="0">
                <a:latin typeface="Times New Roman" pitchFamily="18" charset="0"/>
                <a:cs typeface="Times New Roman" pitchFamily="18" charset="0"/>
              </a:rPr>
              <a:t> soy agar (TSA) for </a:t>
            </a:r>
            <a:r>
              <a:rPr lang="en-US" dirty="0" err="1" smtClean="0">
                <a:latin typeface="Times New Roman" pitchFamily="18" charset="0"/>
                <a:cs typeface="Times New Roman" pitchFamily="18" charset="0"/>
              </a:rPr>
              <a:t>mesophilic</a:t>
            </a:r>
            <a:r>
              <a:rPr lang="en-US" dirty="0" smtClean="0">
                <a:latin typeface="Times New Roman" pitchFamily="18" charset="0"/>
                <a:cs typeface="Times New Roman" pitchFamily="18" charset="0"/>
              </a:rPr>
              <a:t> bacteria and </a:t>
            </a:r>
            <a:r>
              <a:rPr lang="en-US" dirty="0" err="1" smtClean="0">
                <a:latin typeface="Times New Roman" pitchFamily="18" charset="0"/>
                <a:cs typeface="Times New Roman" pitchFamily="18" charset="0"/>
              </a:rPr>
              <a:t>thermophilic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actinomycetes</a:t>
            </a:r>
            <a:r>
              <a:rPr lang="en-US" dirty="0" smtClean="0">
                <a:latin typeface="Times New Roman" pitchFamily="18" charset="0"/>
                <a:cs typeface="Times New Roman" pitchFamily="18" charset="0"/>
              </a:rPr>
              <a:t>.</a:t>
            </a:r>
            <a:endParaRPr lang="fa-IR" dirty="0" smtClean="0">
              <a:latin typeface="Times New Roman" pitchFamily="18" charset="0"/>
              <a:cs typeface="Times New Roman" pitchFamily="18" charset="0"/>
            </a:endParaRPr>
          </a:p>
          <a:p>
            <a:pPr algn="l" rtl="0"/>
            <a:r>
              <a:rPr lang="en-US" dirty="0" smtClean="0">
                <a:latin typeface="Times New Roman" pitchFamily="18" charset="0"/>
                <a:cs typeface="Times New Roman" pitchFamily="18" charset="0"/>
              </a:rPr>
              <a:t>Potato dextrose agar  </a:t>
            </a:r>
            <a:endParaRPr lang="fa-IR" dirty="0" smtClean="0">
              <a:latin typeface="Times New Roman" pitchFamily="18" charset="0"/>
              <a:cs typeface="Times New Roman" pitchFamily="18" charset="0"/>
            </a:endParaRPr>
          </a:p>
          <a:p>
            <a:pPr algn="l" rtl="0"/>
            <a:r>
              <a:rPr lang="en-US" dirty="0" smtClean="0">
                <a:latin typeface="Times New Roman" pitchFamily="18" charset="0"/>
                <a:cs typeface="Times New Roman" pitchFamily="18" charset="0"/>
              </a:rPr>
              <a:t>Sampling pump capable of meeting sampler manufacturer’s flow specification (e.g., 28.3 L/min), with flexible connecting tubing.</a:t>
            </a:r>
            <a:endParaRPr lang="fa-IR" dirty="0" smtClean="0">
              <a:latin typeface="Times New Roman" pitchFamily="18" charset="0"/>
              <a:cs typeface="Times New Roman" pitchFamily="18" charset="0"/>
            </a:endParaRPr>
          </a:p>
          <a:p>
            <a:pPr algn="l" rtl="0"/>
            <a:r>
              <a:rPr lang="en-US" dirty="0" smtClean="0"/>
              <a:t>ample at known preset flow for an accurately known time, e.g., 10 min</a:t>
            </a:r>
            <a:endParaRPr lang="en-US"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fa-IR" b="1" dirty="0" smtClean="0">
                <a:solidFill>
                  <a:srgbClr val="C00000"/>
                </a:solidFill>
                <a:cs typeface="B Nazanin" pitchFamily="2" charset="-78"/>
              </a:rPr>
              <a:t>استاندارد متد </a:t>
            </a:r>
            <a:r>
              <a:rPr lang="en-US" dirty="0" smtClean="0">
                <a:solidFill>
                  <a:srgbClr val="C00000"/>
                </a:solidFill>
                <a:cs typeface="B Nazanin" pitchFamily="2" charset="-78"/>
              </a:rPr>
              <a:t>0800 </a:t>
            </a:r>
            <a:r>
              <a:rPr lang="en-US" dirty="0" err="1" smtClean="0">
                <a:solidFill>
                  <a:srgbClr val="C00000"/>
                </a:solidFill>
                <a:cs typeface="B Nazanin" pitchFamily="2" charset="-78"/>
              </a:rPr>
              <a:t>Niosh</a:t>
            </a:r>
            <a:endParaRPr lang="en-US" dirty="0"/>
          </a:p>
        </p:txBody>
      </p:sp>
      <p:sp>
        <p:nvSpPr>
          <p:cNvPr id="3" name="Content Placeholder 2"/>
          <p:cNvSpPr>
            <a:spLocks noGrp="1"/>
          </p:cNvSpPr>
          <p:nvPr>
            <p:ph idx="1"/>
          </p:nvPr>
        </p:nvSpPr>
        <p:spPr/>
        <p:txBody>
          <a:bodyPr/>
          <a:lstStyle/>
          <a:p>
            <a:pPr algn="l" rtl="0"/>
            <a:r>
              <a:rPr lang="en-US" dirty="0" smtClean="0"/>
              <a:t>Cotton gauze pad,</a:t>
            </a:r>
          </a:p>
          <a:p>
            <a:pPr algn="l" rtl="0"/>
            <a:r>
              <a:rPr lang="en-US" dirty="0" smtClean="0"/>
              <a:t>Rubbing alcohol, 70% </a:t>
            </a:r>
            <a:r>
              <a:rPr lang="en-US" dirty="0" err="1" smtClean="0"/>
              <a:t>isopropanol</a:t>
            </a:r>
            <a:r>
              <a:rPr lang="en-US" dirty="0" smtClean="0"/>
              <a:t>.</a:t>
            </a:r>
            <a:endParaRPr lang="en-US" dirty="0"/>
          </a:p>
        </p:txBody>
      </p:sp>
      <p:pic>
        <p:nvPicPr>
          <p:cNvPr id="4" name="Picture 3" descr="bioaerosol-measurement-in-animal-environments-46-638.jpg"/>
          <p:cNvPicPr>
            <a:picLocks noChangeAspect="1"/>
          </p:cNvPicPr>
          <p:nvPr/>
        </p:nvPicPr>
        <p:blipFill>
          <a:blip r:embed="rId2" cstate="print"/>
          <a:stretch>
            <a:fillRect/>
          </a:stretch>
        </p:blipFill>
        <p:spPr>
          <a:xfrm>
            <a:off x="1043608" y="3022748"/>
            <a:ext cx="6984776" cy="383525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fa-IR" b="1" dirty="0" smtClean="0">
                <a:solidFill>
                  <a:srgbClr val="C00000"/>
                </a:solidFill>
                <a:cs typeface="B Nazanin" pitchFamily="2" charset="-78"/>
              </a:rPr>
              <a:t>تجهیزات ارزیابی بیو ائروسل ها </a:t>
            </a:r>
            <a:endParaRPr lang="en-US" b="1" dirty="0">
              <a:solidFill>
                <a:srgbClr val="C00000"/>
              </a:solidFill>
              <a:cs typeface="B Nazanin" pitchFamily="2" charset="-78"/>
            </a:endParaRPr>
          </a:p>
        </p:txBody>
      </p:sp>
      <p:pic>
        <p:nvPicPr>
          <p:cNvPr id="4" name="Content Placeholder 3" descr="6.jpeg"/>
          <p:cNvPicPr>
            <a:picLocks noGrp="1" noChangeAspect="1"/>
          </p:cNvPicPr>
          <p:nvPr>
            <p:ph idx="1"/>
          </p:nvPr>
        </p:nvPicPr>
        <p:blipFill>
          <a:blip r:embed="rId2" cstate="print"/>
          <a:stretch>
            <a:fillRect/>
          </a:stretch>
        </p:blipFill>
        <p:spPr>
          <a:xfrm>
            <a:off x="539552" y="1916832"/>
            <a:ext cx="2591082" cy="1966565"/>
          </a:xfrm>
        </p:spPr>
      </p:pic>
      <p:pic>
        <p:nvPicPr>
          <p:cNvPr id="5" name="Picture 4" descr="malt_extract_agar.jpg"/>
          <p:cNvPicPr>
            <a:picLocks noChangeAspect="1"/>
          </p:cNvPicPr>
          <p:nvPr/>
        </p:nvPicPr>
        <p:blipFill>
          <a:blip r:embed="rId3" cstate="print"/>
          <a:stretch>
            <a:fillRect/>
          </a:stretch>
        </p:blipFill>
        <p:spPr>
          <a:xfrm>
            <a:off x="3635896" y="1628800"/>
            <a:ext cx="1280915" cy="2527672"/>
          </a:xfrm>
          <a:prstGeom prst="rect">
            <a:avLst/>
          </a:prstGeom>
        </p:spPr>
      </p:pic>
      <p:pic>
        <p:nvPicPr>
          <p:cNvPr id="6" name="Picture 5" descr="malt_extract2_1.jpg"/>
          <p:cNvPicPr>
            <a:picLocks noChangeAspect="1"/>
          </p:cNvPicPr>
          <p:nvPr/>
        </p:nvPicPr>
        <p:blipFill>
          <a:blip r:embed="rId4" cstate="print"/>
          <a:stretch>
            <a:fillRect/>
          </a:stretch>
        </p:blipFill>
        <p:spPr>
          <a:xfrm>
            <a:off x="5696744" y="1556792"/>
            <a:ext cx="2952328" cy="2952328"/>
          </a:xfrm>
          <a:prstGeom prst="rect">
            <a:avLst/>
          </a:prstGeom>
        </p:spPr>
      </p:pic>
      <p:pic>
        <p:nvPicPr>
          <p:cNvPr id="7" name="Picture 6" descr="MEA-600.png"/>
          <p:cNvPicPr>
            <a:picLocks noChangeAspect="1"/>
          </p:cNvPicPr>
          <p:nvPr/>
        </p:nvPicPr>
        <p:blipFill>
          <a:blip r:embed="rId5" cstate="print"/>
          <a:stretch>
            <a:fillRect/>
          </a:stretch>
        </p:blipFill>
        <p:spPr>
          <a:xfrm>
            <a:off x="323528" y="4005064"/>
            <a:ext cx="2636912" cy="2636912"/>
          </a:xfrm>
          <a:prstGeom prst="rect">
            <a:avLst/>
          </a:prstGeom>
        </p:spPr>
      </p:pic>
      <p:pic>
        <p:nvPicPr>
          <p:cNvPr id="8" name="Picture 7" descr="20150201141004859_untitled-9.jpg"/>
          <p:cNvPicPr>
            <a:picLocks noChangeAspect="1"/>
          </p:cNvPicPr>
          <p:nvPr/>
        </p:nvPicPr>
        <p:blipFill>
          <a:blip r:embed="rId6" cstate="print"/>
          <a:stretch>
            <a:fillRect/>
          </a:stretch>
        </p:blipFill>
        <p:spPr>
          <a:xfrm>
            <a:off x="3923928" y="4653136"/>
            <a:ext cx="3609975" cy="200025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fa-IR" b="1" dirty="0" smtClean="0">
                <a:solidFill>
                  <a:srgbClr val="C00000"/>
                </a:solidFill>
                <a:cs typeface="B Nazanin" pitchFamily="2" charset="-78"/>
              </a:rPr>
              <a:t>تجهیزات ارزیابی بیو ائروسل ها </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80915" y="2132856"/>
            <a:ext cx="8663085" cy="4248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fa-IR" b="1" dirty="0" smtClean="0">
                <a:solidFill>
                  <a:srgbClr val="C00000"/>
                </a:solidFill>
                <a:cs typeface="B Nazanin" pitchFamily="2" charset="-78"/>
              </a:rPr>
              <a:t>تجهیزات ارزیابی بیو ائروسل ها </a:t>
            </a:r>
            <a:endParaRPr lang="en-US" dirty="0"/>
          </a:p>
        </p:txBody>
      </p:sp>
      <p:pic>
        <p:nvPicPr>
          <p:cNvPr id="5" name="Picture 4" descr="BioStage2.jpg"/>
          <p:cNvPicPr>
            <a:picLocks noChangeAspect="1"/>
          </p:cNvPicPr>
          <p:nvPr/>
        </p:nvPicPr>
        <p:blipFill>
          <a:blip r:embed="rId2" cstate="print"/>
          <a:stretch>
            <a:fillRect/>
          </a:stretch>
        </p:blipFill>
        <p:spPr>
          <a:xfrm>
            <a:off x="179512" y="2348880"/>
            <a:ext cx="8964488" cy="2952328"/>
          </a:xfrm>
          <a:prstGeom prst="rect">
            <a:avLst/>
          </a:prstGeom>
        </p:spPr>
      </p:pic>
      <p:sp>
        <p:nvSpPr>
          <p:cNvPr id="6" name="Content Placeholder 5"/>
          <p:cNvSpPr>
            <a:spLocks noGrp="1"/>
          </p:cNvSpPr>
          <p:nvPr>
            <p:ph idx="1"/>
          </p:nvPr>
        </p:nvSpPr>
        <p:spPr>
          <a:xfrm>
            <a:off x="683568" y="1772816"/>
            <a:ext cx="8229600" cy="4389120"/>
          </a:xfrm>
        </p:spPr>
        <p:txBody>
          <a:bodyPr/>
          <a:lstStyle/>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2  Titr" pitchFamily="2" charset="-78"/>
              </a:rPr>
              <a:t>انکوباتور</a:t>
            </a:r>
            <a:endParaRPr lang="en-US" dirty="0">
              <a:cs typeface="2  Titr" pitchFamily="2" charset="-78"/>
            </a:endParaRP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202755"/>
            <a:ext cx="5616624" cy="4082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53646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fa-IR" b="1" dirty="0" smtClean="0">
                <a:solidFill>
                  <a:srgbClr val="C00000"/>
                </a:solidFill>
                <a:cs typeface="B Nazanin" pitchFamily="2" charset="-78"/>
              </a:rPr>
              <a:t>تجهیزات ارزیابی بیو ائروسل ها </a:t>
            </a:r>
            <a:endParaRPr lang="en-US" dirty="0"/>
          </a:p>
        </p:txBody>
      </p:sp>
      <p:pic>
        <p:nvPicPr>
          <p:cNvPr id="4" name="Content Placeholder 3" descr="2043h31p.JPG"/>
          <p:cNvPicPr>
            <a:picLocks noGrp="1" noChangeAspect="1"/>
          </p:cNvPicPr>
          <p:nvPr>
            <p:ph idx="1"/>
          </p:nvPr>
        </p:nvPicPr>
        <p:blipFill>
          <a:blip r:embed="rId2" cstate="print"/>
          <a:stretch>
            <a:fillRect/>
          </a:stretch>
        </p:blipFill>
        <p:spPr>
          <a:xfrm>
            <a:off x="6300192" y="1772816"/>
            <a:ext cx="2540000" cy="2387600"/>
          </a:xfrm>
        </p:spPr>
      </p:pic>
      <p:pic>
        <p:nvPicPr>
          <p:cNvPr id="5" name="Picture 4" descr="bacteriological-colony-counter.jpg"/>
          <p:cNvPicPr>
            <a:picLocks noChangeAspect="1"/>
          </p:cNvPicPr>
          <p:nvPr/>
        </p:nvPicPr>
        <p:blipFill>
          <a:blip r:embed="rId3" cstate="print"/>
          <a:stretch>
            <a:fillRect/>
          </a:stretch>
        </p:blipFill>
        <p:spPr>
          <a:xfrm>
            <a:off x="539552" y="1628800"/>
            <a:ext cx="2520280" cy="2450272"/>
          </a:xfrm>
          <a:prstGeom prst="rect">
            <a:avLst/>
          </a:prstGeom>
        </p:spPr>
      </p:pic>
      <p:pic>
        <p:nvPicPr>
          <p:cNvPr id="6" name="Picture 5" descr="07_Milk_pour_plate_P7281229.jpg"/>
          <p:cNvPicPr>
            <a:picLocks noChangeAspect="1"/>
          </p:cNvPicPr>
          <p:nvPr/>
        </p:nvPicPr>
        <p:blipFill>
          <a:blip r:embed="rId4" cstate="print"/>
          <a:stretch>
            <a:fillRect/>
          </a:stretch>
        </p:blipFill>
        <p:spPr>
          <a:xfrm>
            <a:off x="3491880" y="1700808"/>
            <a:ext cx="2334768" cy="2313432"/>
          </a:xfrm>
          <a:prstGeom prst="rect">
            <a:avLst/>
          </a:prstGeom>
        </p:spPr>
      </p:pic>
      <p:pic>
        <p:nvPicPr>
          <p:cNvPr id="7" name="Picture 6" descr="fig7.1-4.gif"/>
          <p:cNvPicPr>
            <a:picLocks noChangeAspect="1"/>
          </p:cNvPicPr>
          <p:nvPr/>
        </p:nvPicPr>
        <p:blipFill>
          <a:blip r:embed="rId5" cstate="print"/>
          <a:stretch>
            <a:fillRect/>
          </a:stretch>
        </p:blipFill>
        <p:spPr>
          <a:xfrm>
            <a:off x="4932040" y="4476750"/>
            <a:ext cx="3914775" cy="2381250"/>
          </a:xfrm>
          <a:prstGeom prst="rect">
            <a:avLst/>
          </a:prstGeom>
        </p:spPr>
      </p:pic>
      <p:pic>
        <p:nvPicPr>
          <p:cNvPr id="8" name="Picture 7" descr="colcount.gif"/>
          <p:cNvPicPr>
            <a:picLocks noChangeAspect="1"/>
          </p:cNvPicPr>
          <p:nvPr/>
        </p:nvPicPr>
        <p:blipFill>
          <a:blip r:embed="rId6" cstate="print"/>
          <a:stretch>
            <a:fillRect/>
          </a:stretch>
        </p:blipFill>
        <p:spPr>
          <a:xfrm>
            <a:off x="1259632" y="4365104"/>
            <a:ext cx="2297832" cy="229783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Titr" pitchFamily="2" charset="-78"/>
              </a:rPr>
              <a:t>اعتبار بخشی 1398</a:t>
            </a:r>
            <a:endParaRPr lang="en-US" dirty="0">
              <a:cs typeface="B Titr" pitchFamily="2" charset="-78"/>
            </a:endParaRPr>
          </a:p>
        </p:txBody>
      </p:sp>
      <p:sp>
        <p:nvSpPr>
          <p:cNvPr id="3" name="Content Placeholder 2"/>
          <p:cNvSpPr>
            <a:spLocks noGrp="1"/>
          </p:cNvSpPr>
          <p:nvPr>
            <p:ph idx="1"/>
          </p:nvPr>
        </p:nvSpPr>
        <p:spPr/>
        <p:txBody>
          <a:bodyPr/>
          <a:lstStyle/>
          <a:p>
            <a:r>
              <a:rPr lang="fa-IR" dirty="0" smtClean="0">
                <a:cs typeface="B Nazanin" pitchFamily="2" charset="-78"/>
              </a:rPr>
              <a:t>دوره چهارم اعتبار بخشی مشتمل بر 110 استاندارد،514 سنجه(214 سطح1، 214سطح2، </a:t>
            </a:r>
            <a:r>
              <a:rPr lang="fa-IR" dirty="0">
                <a:cs typeface="B Nazanin" pitchFamily="2" charset="-78"/>
              </a:rPr>
              <a:t>86</a:t>
            </a:r>
            <a:r>
              <a:rPr lang="fa-IR" dirty="0" smtClean="0">
                <a:cs typeface="B Nazanin" pitchFamily="2" charset="-78"/>
              </a:rPr>
              <a:t>سطح 3</a:t>
            </a:r>
            <a:endParaRPr lang="en-US" dirty="0">
              <a:cs typeface="B Nazanin" pitchFamily="2" charset="-78"/>
            </a:endParaRPr>
          </a:p>
        </p:txBody>
      </p:sp>
    </p:spTree>
    <p:extLst>
      <p:ext uri="{BB962C8B-B14F-4D97-AF65-F5344CB8AC3E}">
        <p14:creationId xmlns:p14="http://schemas.microsoft.com/office/powerpoint/2010/main" val="3042370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132856"/>
            <a:ext cx="33528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291012"/>
            <a:ext cx="3438525"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4400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cs typeface="B Nazanin" pitchFamily="2" charset="-78"/>
              </a:rPr>
              <a:t>محاسبه تعداد کلنی ها در هوا</a:t>
            </a:r>
            <a:endParaRPr lang="en-US" b="1" dirty="0">
              <a:solidFill>
                <a:srgbClr val="FF0000"/>
              </a:solidFill>
              <a:cs typeface="B Nazanin" pitchFamily="2" charset="-78"/>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fa-IR" dirty="0" smtClean="0">
                    <a:cs typeface="B Nazanin" pitchFamily="2" charset="-78"/>
                  </a:rPr>
                  <a:t>حجم هوای نمونه برداری شده از حاصلضرب زمان نمونه برداری بر حسب دقیقه در میانگین دبی نمونه برداری و تبدیل لیتر به متر مکعب بدست می آید</a:t>
                </a:r>
              </a:p>
              <a:p>
                <a:pPr algn="ctr"/>
                <a14:m>
                  <m:oMath xmlns:m="http://schemas.openxmlformats.org/officeDocument/2006/math">
                    <m:r>
                      <a:rPr lang="en-US" b="0" i="1" smtClean="0">
                        <a:latin typeface="Cambria Math"/>
                        <a:cs typeface="B Nazanin" pitchFamily="2" charset="-78"/>
                      </a:rPr>
                      <m:t>𝑎𝑖𝑟</m:t>
                    </m:r>
                    <m:r>
                      <a:rPr lang="en-US" b="0" i="1" smtClean="0">
                        <a:latin typeface="Cambria Math"/>
                        <a:cs typeface="B Nazanin" pitchFamily="2" charset="-78"/>
                      </a:rPr>
                      <m:t> </m:t>
                    </m:r>
                    <m:r>
                      <a:rPr lang="en-US" b="0" i="1" smtClean="0">
                        <a:latin typeface="Cambria Math"/>
                        <a:cs typeface="B Nazanin" pitchFamily="2" charset="-78"/>
                      </a:rPr>
                      <m:t>𝑣𝑜𝑙𝑢𝑚𝑒</m:t>
                    </m:r>
                    <m:r>
                      <a:rPr lang="en-US" b="0" i="1" smtClean="0">
                        <a:latin typeface="Cambria Math"/>
                        <a:cs typeface="B Nazanin" pitchFamily="2" charset="-78"/>
                      </a:rPr>
                      <m:t> </m:t>
                    </m:r>
                  </m:oMath>
                </a14:m>
                <a:r>
                  <a:rPr lang="en-US" dirty="0" smtClean="0">
                    <a:cs typeface="B Nazanin" pitchFamily="2" charset="-78"/>
                  </a:rPr>
                  <a:t>(m3) = T(min)×Q(l/min)×l m3/10</a:t>
                </a:r>
                <a:r>
                  <a:rPr lang="en-US" baseline="30000" dirty="0" smtClean="0">
                    <a:cs typeface="B Nazanin" pitchFamily="2" charset="-78"/>
                  </a:rPr>
                  <a:t>3</a:t>
                </a:r>
                <a:endParaRPr lang="fa-IR" dirty="0">
                  <a:cs typeface="B Nazanin" pitchFamily="2" charset="-78"/>
                </a:endParaRPr>
              </a:p>
              <a:p>
                <a:endParaRPr lang="fa-IR" dirty="0">
                  <a:cs typeface="B Nazanin" pitchFamily="2" charset="-78"/>
                </a:endParaRPr>
              </a:p>
              <a:p>
                <a:r>
                  <a:rPr lang="fa-IR" dirty="0" smtClean="0">
                    <a:cs typeface="B Nazanin" pitchFamily="2" charset="-78"/>
                  </a:rPr>
                  <a:t>تصحیح حجم هوا</a:t>
                </a:r>
              </a:p>
              <a:p>
                <a:endParaRPr lang="fa-IR" dirty="0">
                  <a:cs typeface="B Nazanin" pitchFamily="2" charset="-78"/>
                </a:endParaRPr>
              </a:p>
              <a:p>
                <a:r>
                  <a:rPr lang="fa-IR" dirty="0" smtClean="0">
                    <a:cs typeface="B Nazanin" pitchFamily="2" charset="-78"/>
                  </a:rPr>
                  <a:t>از </a:t>
                </a:r>
                <a:r>
                  <a:rPr lang="fa-IR" dirty="0">
                    <a:cs typeface="B Nazanin" pitchFamily="2" charset="-78"/>
                  </a:rPr>
                  <a:t>تقسیم تعداد کلنی ها بر حجم هوای نمونه برداری شده به دست می آید</a:t>
                </a:r>
              </a:p>
              <a:p>
                <a14:m>
                  <m:oMath xmlns:m="http://schemas.openxmlformats.org/officeDocument/2006/math">
                    <m:sSup>
                      <m:sSupPr>
                        <m:ctrlPr>
                          <a:rPr lang="en-US" i="1">
                            <a:latin typeface="Cambria Math"/>
                          </a:rPr>
                        </m:ctrlPr>
                      </m:sSupPr>
                      <m:e>
                        <m:d>
                          <m:dPr>
                            <m:ctrlPr>
                              <a:rPr lang="en-US" i="1">
                                <a:latin typeface="Cambria Math"/>
                              </a:rPr>
                            </m:ctrlPr>
                          </m:dPr>
                          <m:e>
                            <m:r>
                              <a:rPr lang="en-US" i="1">
                                <a:latin typeface="Cambria Math"/>
                              </a:rPr>
                              <m:t>𝐶𝐹𝑈</m:t>
                            </m:r>
                            <m:r>
                              <a:rPr lang="en-US" i="1">
                                <a:latin typeface="Cambria Math"/>
                              </a:rPr>
                              <m:t>/</m:t>
                            </m:r>
                            <m:sSup>
                              <m:sSupPr>
                                <m:ctrlPr>
                                  <a:rPr lang="en-US" i="1">
                                    <a:latin typeface="Cambria Math"/>
                                  </a:rPr>
                                </m:ctrlPr>
                              </m:sSupPr>
                              <m:e>
                                <m:r>
                                  <a:rPr lang="en-US" i="1">
                                    <a:latin typeface="Cambria Math"/>
                                  </a:rPr>
                                  <m:t>𝑚</m:t>
                                </m:r>
                              </m:e>
                              <m:sup>
                                <m:r>
                                  <a:rPr lang="en-US" i="1">
                                    <a:latin typeface="Cambria Math"/>
                                  </a:rPr>
                                  <m:t>3</m:t>
                                </m:r>
                              </m:sup>
                            </m:sSup>
                          </m:e>
                        </m:d>
                      </m:e>
                      <m:sup>
                        <m:r>
                          <a:rPr lang="en-US" i="1">
                            <a:latin typeface="Cambria Math"/>
                          </a:rPr>
                          <m:t>𝑛</m:t>
                        </m:r>
                      </m:sup>
                    </m:sSup>
                    <m:r>
                      <a:rPr lang="en-US" i="1">
                        <a:latin typeface="Cambria Math"/>
                      </a:rPr>
                      <m:t>=</m:t>
                    </m:r>
                    <m:f>
                      <m:fPr>
                        <m:ctrlPr>
                          <a:rPr lang="en-US" i="1">
                            <a:latin typeface="Cambria Math"/>
                          </a:rPr>
                        </m:ctrlPr>
                      </m:fPr>
                      <m:num>
                        <m:r>
                          <a:rPr lang="en-US" i="1">
                            <a:latin typeface="Cambria Math"/>
                          </a:rPr>
                          <m:t>𝑐𝑜𝑙𝑜𝑛𝑖𝑒𝑠</m:t>
                        </m:r>
                      </m:num>
                      <m:den>
                        <m:r>
                          <a:rPr lang="en-US" i="1">
                            <a:latin typeface="Cambria Math"/>
                          </a:rPr>
                          <m:t>𝑣𝑜𝑙𝑢𝑚𝑒</m:t>
                        </m:r>
                        <m:r>
                          <a:rPr lang="en-US" i="1">
                            <a:latin typeface="Cambria Math"/>
                          </a:rPr>
                          <m:t> </m:t>
                        </m:r>
                        <m:r>
                          <a:rPr lang="en-US" i="1">
                            <a:latin typeface="Cambria Math"/>
                          </a:rPr>
                          <m:t>𝑠𝑎𝑚𝑝𝑙𝑒𝑑</m:t>
                        </m:r>
                        <m:r>
                          <a:rPr lang="en-US" i="1">
                            <a:latin typeface="Cambria Math"/>
                          </a:rPr>
                          <m:t>(</m:t>
                        </m:r>
                        <m:sSup>
                          <m:sSupPr>
                            <m:ctrlPr>
                              <a:rPr lang="en-US" i="1">
                                <a:latin typeface="Cambria Math"/>
                              </a:rPr>
                            </m:ctrlPr>
                          </m:sSupPr>
                          <m:e>
                            <m:r>
                              <a:rPr lang="en-US" i="1">
                                <a:latin typeface="Cambria Math"/>
                              </a:rPr>
                              <m:t>𝑚</m:t>
                            </m:r>
                          </m:e>
                          <m:sup>
                            <m:r>
                              <a:rPr lang="en-US" i="1">
                                <a:latin typeface="Cambria Math"/>
                              </a:rPr>
                              <m:t>3</m:t>
                            </m:r>
                          </m:sup>
                        </m:sSup>
                        <m:r>
                          <a:rPr lang="en-US" i="1">
                            <a:latin typeface="Cambria Math"/>
                          </a:rPr>
                          <m:t>)</m:t>
                        </m:r>
                      </m:den>
                    </m:f>
                  </m:oMath>
                </a14:m>
                <a:endParaRPr lang="en-US" dirty="0">
                  <a:cs typeface="B Nazanin" pitchFamily="2" charset="-7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89" t="-1111" r="-963"/>
                </a:stretch>
              </a:blipFill>
            </p:spPr>
            <p:txBody>
              <a:bodyPr/>
              <a:lstStyle/>
              <a:p>
                <a:r>
                  <a:rPr lang="en-US">
                    <a:noFill/>
                  </a:rPr>
                  <a:t> </a:t>
                </a:r>
              </a:p>
            </p:txBody>
          </p:sp>
        </mc:Fallback>
      </mc:AlternateContent>
      <p:pic>
        <p:nvPicPr>
          <p:cNvPr id="4"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50468" y="3717032"/>
            <a:ext cx="2724150" cy="800100"/>
          </a:xfrm>
          <a:prstGeom prst="rect">
            <a:avLst/>
          </a:prstGeom>
          <a:noFill/>
        </p:spPr>
      </p:pic>
    </p:spTree>
    <p:extLst>
      <p:ext uri="{BB962C8B-B14F-4D97-AF65-F5344CB8AC3E}">
        <p14:creationId xmlns:p14="http://schemas.microsoft.com/office/powerpoint/2010/main" val="18874151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8964488" cy="1143000"/>
          </a:xfrm>
        </p:spPr>
        <p:txBody>
          <a:bodyPr anchor="t">
            <a:normAutofit fontScale="90000"/>
          </a:bodyPr>
          <a:lstStyle/>
          <a:p>
            <a:pPr algn="ctr"/>
            <a:r>
              <a:rPr lang="fa-IR" b="1" dirty="0" smtClean="0">
                <a:solidFill>
                  <a:srgbClr val="C00000"/>
                </a:solidFill>
                <a:cs typeface="B Nazanin" pitchFamily="2" charset="-78"/>
              </a:rPr>
              <a:t>استاندارد بیوآئروسل ها در هوای بیمارستان ها </a:t>
            </a:r>
            <a:endParaRPr lang="en-US" b="1" dirty="0">
              <a:solidFill>
                <a:srgbClr val="C00000"/>
              </a:solidFill>
              <a:cs typeface="B Nazanin" pitchFamily="2" charset="-78"/>
            </a:endParaRPr>
          </a:p>
        </p:txBody>
      </p:sp>
      <p:sp>
        <p:nvSpPr>
          <p:cNvPr id="3" name="Content Placeholder 2"/>
          <p:cNvSpPr>
            <a:spLocks noGrp="1"/>
          </p:cNvSpPr>
          <p:nvPr>
            <p:ph idx="1"/>
          </p:nvPr>
        </p:nvSpPr>
        <p:spPr/>
        <p:txBody>
          <a:bodyPr>
            <a:normAutofit lnSpcReduction="10000"/>
          </a:bodyPr>
          <a:lstStyle/>
          <a:p>
            <a:r>
              <a:rPr lang="fa-IR" dirty="0" smtClean="0">
                <a:cs typeface="B Nazanin" pitchFamily="2" charset="-78"/>
              </a:rPr>
              <a:t>استاندارد قطعی برای بیو آئروسل ها ارائه نشده است و مقادیر ارائه شده توسط سازمان هایی نظیر </a:t>
            </a:r>
            <a:r>
              <a:rPr lang="en-US" dirty="0" smtClean="0">
                <a:cs typeface="B Nazanin" pitchFamily="2" charset="-78"/>
              </a:rPr>
              <a:t>ACGIH</a:t>
            </a:r>
            <a:r>
              <a:rPr lang="fa-IR" dirty="0" smtClean="0">
                <a:cs typeface="B Nazanin" pitchFamily="2" charset="-78"/>
              </a:rPr>
              <a:t> جنبه راهنما یا پیشنهادی دارد.</a:t>
            </a:r>
          </a:p>
          <a:p>
            <a:r>
              <a:rPr lang="en-US" dirty="0" smtClean="0">
                <a:latin typeface="Times New Roman" pitchFamily="18" charset="0"/>
                <a:cs typeface="Times New Roman" pitchFamily="18" charset="0"/>
              </a:rPr>
              <a:t>30 CFU/m</a:t>
            </a:r>
            <a:r>
              <a:rPr lang="en-US" baseline="30000" dirty="0" smtClean="0">
                <a:latin typeface="Times New Roman" pitchFamily="18" charset="0"/>
                <a:cs typeface="Times New Roman" pitchFamily="18" charset="0"/>
              </a:rPr>
              <a:t>3</a:t>
            </a:r>
            <a:endParaRPr lang="fa-IR" baseline="30000"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ACGIH</a:t>
            </a:r>
            <a:r>
              <a:rPr lang="fa-IR" baseline="30000" dirty="0" smtClean="0">
                <a:latin typeface="Times New Roman" pitchFamily="18" charset="0"/>
                <a:cs typeface="Times New Roman" pitchFamily="18" charset="0"/>
              </a:rPr>
              <a:t> </a:t>
            </a:r>
            <a:r>
              <a:rPr lang="fa-IR" dirty="0" smtClean="0">
                <a:latin typeface="Times New Roman" pitchFamily="18" charset="0"/>
                <a:cs typeface="B Nazanin" pitchFamily="2" charset="-78"/>
              </a:rPr>
              <a:t>پیشنهاد می کند اگر این میزان از </a:t>
            </a:r>
            <a:r>
              <a:rPr lang="en-US" dirty="0" smtClean="0">
                <a:latin typeface="Times New Roman" pitchFamily="18" charset="0"/>
                <a:cs typeface="Times New Roman" pitchFamily="18" charset="0"/>
              </a:rPr>
              <a:t>75</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CFU/m</a:t>
            </a:r>
            <a:r>
              <a:rPr lang="en-US" baseline="30000" dirty="0" smtClean="0">
                <a:latin typeface="Times New Roman" pitchFamily="18" charset="0"/>
                <a:cs typeface="Times New Roman" pitchFamily="18" charset="0"/>
              </a:rPr>
              <a:t>3</a:t>
            </a:r>
            <a:r>
              <a:rPr lang="fa-IR" baseline="30000" dirty="0" smtClean="0">
                <a:latin typeface="Times New Roman" pitchFamily="18" charset="0"/>
                <a:cs typeface="Times New Roman" pitchFamily="18" charset="0"/>
              </a:rPr>
              <a:t> </a:t>
            </a:r>
            <a:r>
              <a:rPr lang="fa-IR" dirty="0" smtClean="0">
                <a:latin typeface="Times New Roman" pitchFamily="18" charset="0"/>
                <a:cs typeface="Times New Roman" pitchFamily="18" charset="0"/>
              </a:rPr>
              <a:t> </a:t>
            </a:r>
            <a:r>
              <a:rPr lang="fa-IR" dirty="0" smtClean="0">
                <a:latin typeface="Times New Roman" pitchFamily="18" charset="0"/>
                <a:cs typeface="B Nazanin" pitchFamily="2" charset="-78"/>
              </a:rPr>
              <a:t>بیشتر شود نیاز به بررسی فوری  اثرات بر سلامت پرسنل می باشد.</a:t>
            </a:r>
          </a:p>
          <a:p>
            <a:r>
              <a:rPr lang="fa-IR" dirty="0" smtClean="0">
                <a:latin typeface="Times New Roman" pitchFamily="18" charset="0"/>
                <a:cs typeface="B Nazanin" pitchFamily="2" charset="-78"/>
              </a:rPr>
              <a:t>سازمان بهداشت جهانی 100 کلونی در هر متر مکعب برای باکتری و 50 </a:t>
            </a:r>
            <a:r>
              <a:rPr lang="fa-IR" dirty="0">
                <a:latin typeface="Times New Roman" pitchFamily="18" charset="0"/>
                <a:cs typeface="B Nazanin" pitchFamily="2" charset="-78"/>
              </a:rPr>
              <a:t>کلونی در هر متر مکعب </a:t>
            </a:r>
            <a:r>
              <a:rPr lang="fa-IR" dirty="0" smtClean="0">
                <a:latin typeface="Times New Roman" pitchFamily="18" charset="0"/>
                <a:cs typeface="B Nazanin" pitchFamily="2" charset="-78"/>
              </a:rPr>
              <a:t>برای قارچ توصیه کرده است</a:t>
            </a:r>
          </a:p>
          <a:p>
            <a:r>
              <a:rPr lang="fa-IR" dirty="0" smtClean="0">
                <a:latin typeface="Times New Roman" pitchFamily="18" charset="0"/>
                <a:cs typeface="B Nazanin" pitchFamily="2" charset="-78"/>
              </a:rPr>
              <a:t>اتحادیه اروپا 10 کلنی در هر متر مکعب را برای اتاق عمل پیشنهاد داده است</a:t>
            </a:r>
          </a:p>
          <a:p>
            <a:r>
              <a:rPr lang="fa-IR" dirty="0" smtClean="0">
                <a:latin typeface="Times New Roman" pitchFamily="18" charset="0"/>
                <a:cs typeface="B Nazanin" pitchFamily="2" charset="-78"/>
              </a:rPr>
              <a:t>اشرشیا کولی و استافیلوکوک آرئوس شایع ترین باکتری هایی هستند که سبب عفونت بیمارستانی می شوند</a:t>
            </a:r>
            <a:endParaRPr lang="en-US" dirty="0">
              <a:latin typeface="Times New Roman" pitchFamily="18" charset="0"/>
              <a:cs typeface="B Nazanin"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C00000"/>
                </a:solidFill>
                <a:cs typeface="B Nazanin" pitchFamily="2" charset="-78"/>
              </a:rPr>
              <a:t>ارزیابی گازهای بیهوشی آور </a:t>
            </a:r>
            <a:endParaRPr lang="en-US" b="1" dirty="0">
              <a:solidFill>
                <a:srgbClr val="C00000"/>
              </a:solidFill>
              <a:cs typeface="B Nazanin" pitchFamily="2" charset="-78"/>
            </a:endParaRPr>
          </a:p>
        </p:txBody>
      </p:sp>
      <p:sp>
        <p:nvSpPr>
          <p:cNvPr id="3" name="Content Placeholder 2"/>
          <p:cNvSpPr>
            <a:spLocks noGrp="1"/>
          </p:cNvSpPr>
          <p:nvPr>
            <p:ph idx="1"/>
          </p:nvPr>
        </p:nvSpPr>
        <p:spPr/>
        <p:txBody>
          <a:bodyPr/>
          <a:lstStyle/>
          <a:p>
            <a:r>
              <a:rPr lang="fa-IR" dirty="0" smtClean="0">
                <a:cs typeface="B Nazanin" pitchFamily="2" charset="-78"/>
              </a:rPr>
              <a:t>تعداد گازهای بیهوشی آور زیاد است بدلیل نبود استاندارد متد و حد مجاز تماس شغلی امکان ارزیابی همه این مواد وجود ندارد</a:t>
            </a:r>
          </a:p>
          <a:p>
            <a:r>
              <a:rPr lang="fa-IR" dirty="0" smtClean="0">
                <a:cs typeface="B Nazanin" pitchFamily="2" charset="-78"/>
              </a:rPr>
              <a:t>ایزوفلوروان، نیتروزوکساید، سوفلوران، ان فلوران، هالوتان شایع ترین این مواد در اتاق عمل می باشند.</a:t>
            </a:r>
          </a:p>
          <a:p>
            <a:endParaRPr lang="fa-IR" dirty="0" smtClean="0">
              <a:cs typeface="B Nazanin" pitchFamily="2" charset="-78"/>
            </a:endParaRPr>
          </a:p>
          <a:p>
            <a:endParaRPr lang="fa-IR" dirty="0" smtClean="0"/>
          </a:p>
          <a:p>
            <a:endParaRPr lang="fa-IR"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3429000"/>
            <a:ext cx="3133590" cy="313359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fa-IR" b="1" dirty="0" smtClean="0">
                <a:solidFill>
                  <a:srgbClr val="C00000"/>
                </a:solidFill>
                <a:cs typeface="B Nazanin" pitchFamily="2" charset="-78"/>
              </a:rPr>
              <a:t>ارزیابی گاز نیتروزکساید</a:t>
            </a:r>
            <a:r>
              <a:rPr lang="en-US" sz="4000" dirty="0" smtClean="0">
                <a:solidFill>
                  <a:srgbClr val="C00000"/>
                </a:solidFill>
                <a:latin typeface="Times New Roman" pitchFamily="18" charset="0"/>
                <a:cs typeface="Times New Roman" pitchFamily="18" charset="0"/>
              </a:rPr>
              <a:t>N</a:t>
            </a:r>
            <a:r>
              <a:rPr lang="en-US" sz="2800" dirty="0" smtClean="0">
                <a:solidFill>
                  <a:srgbClr val="C00000"/>
                </a:solidFill>
                <a:latin typeface="Times New Roman" pitchFamily="18" charset="0"/>
                <a:cs typeface="Times New Roman" pitchFamily="18" charset="0"/>
              </a:rPr>
              <a:t>2</a:t>
            </a:r>
            <a:r>
              <a:rPr lang="en-US" sz="4000" dirty="0" smtClean="0">
                <a:solidFill>
                  <a:srgbClr val="C00000"/>
                </a:solidFill>
                <a:latin typeface="Times New Roman" pitchFamily="18" charset="0"/>
                <a:cs typeface="Times New Roman" pitchFamily="18" charset="0"/>
              </a:rPr>
              <a:t>O</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lvl="1" algn="l" rtl="0"/>
            <a:r>
              <a:rPr lang="en-US" dirty="0" smtClean="0">
                <a:solidFill>
                  <a:srgbClr val="FF0000"/>
                </a:solidFill>
              </a:rPr>
              <a:t>Standard method Niosh6600</a:t>
            </a:r>
            <a:endParaRPr lang="fa-IR" dirty="0" smtClean="0">
              <a:solidFill>
                <a:srgbClr val="FF0000"/>
              </a:solidFill>
            </a:endParaRPr>
          </a:p>
          <a:p>
            <a:pPr lvl="1" algn="l" rtl="0"/>
            <a:r>
              <a:rPr lang="en-US" dirty="0" smtClean="0">
                <a:solidFill>
                  <a:srgbClr val="00B050"/>
                </a:solidFill>
              </a:rPr>
              <a:t>AMBIENT AIR OR BAG SAMPLE</a:t>
            </a:r>
            <a:endParaRPr lang="fa-IR" dirty="0" smtClean="0">
              <a:solidFill>
                <a:srgbClr val="00B050"/>
              </a:solidFill>
            </a:endParaRPr>
          </a:p>
          <a:p>
            <a:pPr algn="l" rtl="0"/>
            <a:r>
              <a:rPr lang="en-US" dirty="0" smtClean="0">
                <a:solidFill>
                  <a:srgbClr val="0070C0"/>
                </a:solidFill>
              </a:rPr>
              <a:t>SAMPLE STABILITY: bag samples stable 2 h @ 25 °C</a:t>
            </a:r>
          </a:p>
          <a:p>
            <a:pPr algn="l" rtl="0"/>
            <a:r>
              <a:rPr lang="en-US" dirty="0" smtClean="0">
                <a:solidFill>
                  <a:srgbClr val="0070C0"/>
                </a:solidFill>
              </a:rPr>
              <a:t>LONG-PATHLENGTH PORTABLE INFRARED SPECTROPHOTOMETER</a:t>
            </a:r>
          </a:p>
          <a:p>
            <a:pPr algn="r"/>
            <a:r>
              <a:rPr lang="fa-IR" dirty="0" smtClean="0">
                <a:solidFill>
                  <a:srgbClr val="0070C0"/>
                </a:solidFill>
              </a:rPr>
              <a:t>نمونه برداری باید در سه نوبت در طول اق عمل</a:t>
            </a:r>
          </a:p>
          <a:p>
            <a:pPr algn="r"/>
            <a:r>
              <a:rPr lang="fa-IR" dirty="0" smtClean="0">
                <a:solidFill>
                  <a:srgbClr val="0070C0"/>
                </a:solidFill>
              </a:rPr>
              <a:t>1- از فاصله 5 سانتی متری شبکه اگزوز سیستم جریان هوا</a:t>
            </a:r>
          </a:p>
          <a:p>
            <a:pPr algn="r"/>
            <a:r>
              <a:rPr lang="fa-IR" dirty="0" smtClean="0">
                <a:solidFill>
                  <a:srgbClr val="0070C0"/>
                </a:solidFill>
              </a:rPr>
              <a:t>2- از فاصله 15 سانتی متری صورت جراح و تکنسین اتاق عمل و بیهوشی</a:t>
            </a:r>
          </a:p>
          <a:p>
            <a:pPr algn="r"/>
            <a:r>
              <a:rPr lang="fa-IR" dirty="0" smtClean="0">
                <a:solidFill>
                  <a:srgbClr val="0070C0"/>
                </a:solidFill>
              </a:rPr>
              <a:t>3- از فاصله 5 سانتی متری لوله تراشه یا ماسک بیهوشی بیمار </a:t>
            </a:r>
          </a:p>
          <a:p>
            <a:pPr algn="l" rtl="0"/>
            <a:endParaRPr lang="en-US" dirty="0" smtClean="0"/>
          </a:p>
          <a:p>
            <a:pPr lvl="1" algn="l" rtl="0"/>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686800" cy="1082384"/>
          </a:xfrm>
        </p:spPr>
        <p:txBody>
          <a:bodyPr anchor="b">
            <a:normAutofit fontScale="90000"/>
          </a:bodyPr>
          <a:lstStyle/>
          <a:p>
            <a:pPr algn="ctr"/>
            <a:r>
              <a:rPr lang="en-US" dirty="0" smtClean="0"/>
              <a:t/>
            </a:r>
            <a:br>
              <a:rPr lang="en-US" dirty="0" smtClean="0"/>
            </a:br>
            <a:r>
              <a:rPr lang="en-US" b="1" dirty="0" smtClean="0"/>
              <a:t/>
            </a:r>
            <a:br>
              <a:rPr lang="en-US" b="1" dirty="0" smtClean="0"/>
            </a:br>
            <a:r>
              <a:rPr lang="en-US" dirty="0" smtClean="0"/>
              <a:t> </a:t>
            </a:r>
            <a:r>
              <a:rPr lang="en-US" dirty="0" smtClean="0">
                <a:solidFill>
                  <a:srgbClr val="C00000"/>
                </a:solidFill>
                <a:latin typeface="Times New Roman" pitchFamily="18" charset="0"/>
                <a:cs typeface="Times New Roman" pitchFamily="18" charset="0"/>
              </a:rPr>
              <a:t>Portable Infrared Spectrophotometer </a:t>
            </a:r>
            <a:endParaRPr lang="en-US" dirty="0">
              <a:solidFill>
                <a:srgbClr val="C00000"/>
              </a:solidFill>
              <a:latin typeface="Times New Roman" pitchFamily="18" charset="0"/>
              <a:cs typeface="Times New Roman" pitchFamily="18" charset="0"/>
            </a:endParaRPr>
          </a:p>
        </p:txBody>
      </p:sp>
      <p:pic>
        <p:nvPicPr>
          <p:cNvPr id="4" name="Content Placeholder 3" descr="thermo_miran_sapphire_large.jpg"/>
          <p:cNvPicPr>
            <a:picLocks noGrp="1" noChangeAspect="1"/>
          </p:cNvPicPr>
          <p:nvPr>
            <p:ph idx="1"/>
          </p:nvPr>
        </p:nvPicPr>
        <p:blipFill>
          <a:blip r:embed="rId2" cstate="print"/>
          <a:stretch>
            <a:fillRect/>
          </a:stretch>
        </p:blipFill>
        <p:spPr>
          <a:xfrm>
            <a:off x="1475656" y="2636912"/>
            <a:ext cx="5080793" cy="3782271"/>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fa-IR" b="1" dirty="0">
                <a:solidFill>
                  <a:srgbClr val="C00000"/>
                </a:solidFill>
                <a:cs typeface="B Nazanin" pitchFamily="2" charset="-78"/>
              </a:rPr>
              <a:t>ارزیابی </a:t>
            </a:r>
            <a:r>
              <a:rPr lang="fa-IR" b="1" dirty="0" smtClean="0">
                <a:solidFill>
                  <a:srgbClr val="C00000"/>
                </a:solidFill>
                <a:cs typeface="B Nazanin" pitchFamily="2" charset="-78"/>
              </a:rPr>
              <a:t>گاز ایزو فلوران</a:t>
            </a:r>
            <a:r>
              <a:rPr lang="en-US" b="1" dirty="0" smtClean="0">
                <a:solidFill>
                  <a:srgbClr val="C00000"/>
                </a:solidFill>
                <a:cs typeface="B Nazanin" pitchFamily="2" charset="-78"/>
              </a:rPr>
              <a:t> </a:t>
            </a:r>
            <a:r>
              <a:rPr lang="fa-IR" b="1" dirty="0" smtClean="0">
                <a:solidFill>
                  <a:srgbClr val="C00000"/>
                </a:solidFill>
                <a:cs typeface="B Nazanin" pitchFamily="2" charset="-78"/>
              </a:rPr>
              <a:t> و ان فلوران</a:t>
            </a:r>
            <a:endParaRPr lang="en-US" dirty="0"/>
          </a:p>
        </p:txBody>
      </p:sp>
      <p:sp>
        <p:nvSpPr>
          <p:cNvPr id="3" name="Content Placeholder 2"/>
          <p:cNvSpPr>
            <a:spLocks noGrp="1"/>
          </p:cNvSpPr>
          <p:nvPr>
            <p:ph idx="1"/>
          </p:nvPr>
        </p:nvSpPr>
        <p:spPr/>
        <p:txBody>
          <a:bodyPr/>
          <a:lstStyle/>
          <a:p>
            <a:pPr algn="l" rtl="0"/>
            <a:r>
              <a:rPr lang="en-US" dirty="0" err="1" smtClean="0">
                <a:latin typeface="Times New Roman" pitchFamily="18" charset="0"/>
                <a:cs typeface="Times New Roman" pitchFamily="18" charset="0"/>
              </a:rPr>
              <a:t>Anasorb</a:t>
            </a:r>
            <a:r>
              <a:rPr lang="en-US" dirty="0" smtClean="0">
                <a:latin typeface="Times New Roman" pitchFamily="18" charset="0"/>
                <a:cs typeface="Times New Roman" pitchFamily="18" charset="0"/>
              </a:rPr>
              <a:t> 747 tube</a:t>
            </a:r>
          </a:p>
          <a:p>
            <a:pPr algn="l" rtl="0"/>
            <a:r>
              <a:rPr lang="en-US" dirty="0" smtClean="0">
                <a:latin typeface="Times New Roman" pitchFamily="18" charset="0"/>
                <a:cs typeface="Times New Roman" pitchFamily="18" charset="0"/>
              </a:rPr>
              <a:t>Mini pump for gases</a:t>
            </a:r>
          </a:p>
          <a:p>
            <a:pPr algn="l" rtl="0"/>
            <a:r>
              <a:rPr lang="en-US" dirty="0" smtClean="0">
                <a:latin typeface="Times New Roman" pitchFamily="18" charset="0"/>
                <a:cs typeface="Times New Roman" pitchFamily="18" charset="0"/>
              </a:rPr>
              <a:t>Flow rate 50 ml/min</a:t>
            </a:r>
          </a:p>
          <a:p>
            <a:pPr algn="l" rtl="0"/>
            <a:r>
              <a:rPr lang="en-US" dirty="0" err="1" smtClean="0">
                <a:latin typeface="Times New Roman" pitchFamily="18" charset="0"/>
                <a:cs typeface="Times New Roman" pitchFamily="18" charset="0"/>
              </a:rPr>
              <a:t>Analitical</a:t>
            </a:r>
            <a:r>
              <a:rPr lang="en-US" dirty="0" smtClean="0">
                <a:latin typeface="Times New Roman" pitchFamily="18" charset="0"/>
                <a:cs typeface="Times New Roman" pitchFamily="18" charset="0"/>
              </a:rPr>
              <a:t> method gas chromatography flame ionization detector-FID</a:t>
            </a:r>
            <a:endParaRPr lang="en-US" dirty="0">
              <a:latin typeface="Times New Roman" pitchFamily="18" charset="0"/>
              <a:cs typeface="Times New Roman" pitchFamily="18" charset="0"/>
            </a:endParaRPr>
          </a:p>
          <a:p>
            <a:pPr algn="l" rtl="0"/>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9" y="3879080"/>
            <a:ext cx="2664296" cy="2570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3868058"/>
            <a:ext cx="1584176" cy="2759172"/>
          </a:xfrm>
          <a:prstGeom prst="rect">
            <a:avLst/>
          </a:prstGeom>
        </p:spPr>
      </p:pic>
    </p:spTree>
    <p:extLst>
      <p:ext uri="{BB962C8B-B14F-4D97-AF65-F5344CB8AC3E}">
        <p14:creationId xmlns:p14="http://schemas.microsoft.com/office/powerpoint/2010/main" val="3630263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fa-IR" b="1" dirty="0">
                <a:solidFill>
                  <a:srgbClr val="C00000"/>
                </a:solidFill>
                <a:cs typeface="B Nazanin" pitchFamily="2" charset="-78"/>
              </a:rPr>
              <a:t>ارزیابی گاز ایزو فلوران</a:t>
            </a:r>
            <a:r>
              <a:rPr lang="en-US" b="1" dirty="0">
                <a:solidFill>
                  <a:srgbClr val="C00000"/>
                </a:solidFill>
                <a:cs typeface="B Nazanin" pitchFamily="2" charset="-78"/>
              </a:rPr>
              <a:t> </a:t>
            </a:r>
            <a:r>
              <a:rPr lang="fa-IR" b="1" dirty="0">
                <a:solidFill>
                  <a:srgbClr val="C00000"/>
                </a:solidFill>
                <a:cs typeface="B Nazanin" pitchFamily="2" charset="-78"/>
              </a:rPr>
              <a:t> و ان فلوران</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60848"/>
            <a:ext cx="8820472" cy="3642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91878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fa-IR" dirty="0" smtClean="0"/>
              <a:t>استانداردها و توصیه ها </a:t>
            </a:r>
            <a:endParaRPr lang="en-US" dirty="0"/>
          </a:p>
        </p:txBody>
      </p:sp>
      <p:sp>
        <p:nvSpPr>
          <p:cNvPr id="3" name="Content Placeholder 2"/>
          <p:cNvSpPr>
            <a:spLocks noGrp="1"/>
          </p:cNvSpPr>
          <p:nvPr>
            <p:ph idx="1"/>
          </p:nvPr>
        </p:nvSpPr>
        <p:spPr/>
        <p:txBody>
          <a:bodyPr/>
          <a:lstStyle/>
          <a:p>
            <a:pPr algn="just"/>
            <a:r>
              <a:rPr lang="en-US" dirty="0" smtClean="0">
                <a:cs typeface="B Nazanin" pitchFamily="2" charset="-78"/>
              </a:rPr>
              <a:t>NIOSH</a:t>
            </a:r>
            <a:r>
              <a:rPr lang="fa-IR" dirty="0" smtClean="0">
                <a:cs typeface="B Nazanin" pitchFamily="2" charset="-78"/>
              </a:rPr>
              <a:t> پیشنهاد داده در صورتی که ایزو فلوران به تنهایی استفاده شود </a:t>
            </a:r>
            <a:r>
              <a:rPr lang="en-US" dirty="0" smtClean="0">
                <a:latin typeface="Times New Roman" pitchFamily="18" charset="0"/>
                <a:cs typeface="B Nazanin" pitchFamily="2" charset="-78"/>
              </a:rPr>
              <a:t>ppm</a:t>
            </a:r>
            <a:r>
              <a:rPr lang="fa-IR" dirty="0">
                <a:latin typeface="Times New Roman" pitchFamily="18" charset="0"/>
                <a:cs typeface="B Nazanin" pitchFamily="2" charset="-78"/>
              </a:rPr>
              <a:t> </a:t>
            </a:r>
            <a:r>
              <a:rPr lang="fa-IR" dirty="0" smtClean="0">
                <a:latin typeface="Times New Roman" pitchFamily="18" charset="0"/>
                <a:cs typeface="B Nazanin" pitchFamily="2" charset="-78"/>
              </a:rPr>
              <a:t>2</a:t>
            </a:r>
            <a:r>
              <a:rPr lang="en-US" dirty="0" smtClean="0">
                <a:cs typeface="B Nazanin" pitchFamily="2" charset="-78"/>
              </a:rPr>
              <a:t> </a:t>
            </a:r>
            <a:r>
              <a:rPr lang="fa-IR" dirty="0" smtClean="0">
                <a:cs typeface="B Nazanin" pitchFamily="2" charset="-78"/>
              </a:rPr>
              <a:t> در صورتی که با نیتروزکساید مورد استفاده قرار گیرد </a:t>
            </a:r>
            <a:r>
              <a:rPr lang="en-US" dirty="0" smtClean="0">
                <a:latin typeface="Times New Roman" pitchFamily="18" charset="0"/>
                <a:cs typeface="B Nazanin" pitchFamily="2" charset="-78"/>
              </a:rPr>
              <a:t>0.5ppm</a:t>
            </a:r>
            <a:r>
              <a:rPr lang="fa-IR" dirty="0" smtClean="0">
                <a:latin typeface="Times New Roman" pitchFamily="18" charset="0"/>
                <a:cs typeface="B Nazanin" pitchFamily="2" charset="-78"/>
              </a:rPr>
              <a:t> توصیه می شود </a:t>
            </a:r>
            <a:endParaRPr lang="en-US" dirty="0">
              <a:latin typeface="Times New Roman" pitchFamily="18" charset="0"/>
              <a:cs typeface="B Nazanin"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92702"/>
            <a:ext cx="5414739" cy="4065298"/>
          </a:xfrm>
          <a:prstGeom prst="rect">
            <a:avLst/>
          </a:prstGeom>
        </p:spPr>
      </p:pic>
    </p:spTree>
    <p:extLst>
      <p:ext uri="{BB962C8B-B14F-4D97-AF65-F5344CB8AC3E}">
        <p14:creationId xmlns:p14="http://schemas.microsoft.com/office/powerpoint/2010/main" val="42313962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fa-IR" b="1" dirty="0" smtClean="0">
                <a:solidFill>
                  <a:srgbClr val="FF0000"/>
                </a:solidFill>
                <a:cs typeface="B Nazanin" pitchFamily="2" charset="-78"/>
              </a:rPr>
              <a:t>نکات مهم در هنگام بازرسی اتاق عمل</a:t>
            </a:r>
            <a:endParaRPr lang="en-US" b="1" dirty="0">
              <a:solidFill>
                <a:srgbClr val="FF0000"/>
              </a:solidFill>
              <a:cs typeface="B Nazanin" pitchFamily="2" charset="-78"/>
            </a:endParaRPr>
          </a:p>
        </p:txBody>
      </p:sp>
      <p:sp>
        <p:nvSpPr>
          <p:cNvPr id="3" name="Content Placeholder 2"/>
          <p:cNvSpPr>
            <a:spLocks noGrp="1"/>
          </p:cNvSpPr>
          <p:nvPr>
            <p:ph idx="1"/>
          </p:nvPr>
        </p:nvSpPr>
        <p:spPr/>
        <p:txBody>
          <a:bodyPr/>
          <a:lstStyle/>
          <a:p>
            <a:r>
              <a:rPr lang="fa-IR" dirty="0" smtClean="0">
                <a:cs typeface="B Nazanin" pitchFamily="2" charset="-78"/>
              </a:rPr>
              <a:t>با توجه به اینکه چگالی گاز نیتروزکساید 1/5 برابر هواست دریچه هواساز باید در سقف یا نزدیک آن و در یچه هوای خروجی در روی زمین یا نزدیک آن تعبیه گردد</a:t>
            </a:r>
          </a:p>
          <a:p>
            <a:r>
              <a:rPr lang="fa-IR" dirty="0" smtClean="0">
                <a:cs typeface="B Nazanin" pitchFamily="2" charset="-78"/>
              </a:rPr>
              <a:t>هوای اتاق عمل باید حداقل </a:t>
            </a:r>
            <a:r>
              <a:rPr lang="fa-IR" dirty="0" smtClean="0">
                <a:cs typeface="B Nazanin" pitchFamily="2" charset="-78"/>
              </a:rPr>
              <a:t>15 </a:t>
            </a:r>
            <a:r>
              <a:rPr lang="fa-IR" dirty="0" smtClean="0">
                <a:cs typeface="B Nazanin" pitchFamily="2" charset="-78"/>
              </a:rPr>
              <a:t>بار در ساعت تعویض </a:t>
            </a:r>
            <a:r>
              <a:rPr lang="fa-IR" dirty="0" smtClean="0">
                <a:cs typeface="B Nazanin" pitchFamily="2" charset="-78"/>
              </a:rPr>
              <a:t>گردد(حداقل 3 بار جایگزینی هوای تازه)</a:t>
            </a:r>
            <a:endParaRPr lang="fa-IR" dirty="0" smtClean="0">
              <a:cs typeface="B Nazanin" pitchFamily="2" charset="-78"/>
            </a:endParaRPr>
          </a:p>
          <a:p>
            <a:r>
              <a:rPr lang="fa-IR" dirty="0" smtClean="0">
                <a:cs typeface="B Nazanin" pitchFamily="2" charset="-78"/>
              </a:rPr>
              <a:t>هوای اتاق ریکاوری 6 بار در ساعت تعویض گردد</a:t>
            </a:r>
            <a:endParaRPr lang="en-US" dirty="0">
              <a:cs typeface="B Nazanin" pitchFamily="2" charset="-78"/>
            </a:endParaRPr>
          </a:p>
        </p:txBody>
      </p:sp>
    </p:spTree>
    <p:extLst>
      <p:ext uri="{BB962C8B-B14F-4D97-AF65-F5344CB8AC3E}">
        <p14:creationId xmlns:p14="http://schemas.microsoft.com/office/powerpoint/2010/main" val="954732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cs typeface="2  Nazanin" pitchFamily="2" charset="-78"/>
              </a:rPr>
              <a:t>سطح بندی سنجه ها</a:t>
            </a:r>
            <a:endParaRPr lang="en-US" b="1" dirty="0">
              <a:solidFill>
                <a:srgbClr val="FF0000"/>
              </a:solidFill>
              <a:cs typeface="2  Nazanin" pitchFamily="2" charset="-78"/>
            </a:endParaRPr>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068960"/>
            <a:ext cx="7955319"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24722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fa-IR" sz="4000" b="1" dirty="0" smtClean="0">
                <a:solidFill>
                  <a:srgbClr val="C00000"/>
                </a:solidFill>
                <a:cs typeface="B Nazanin" pitchFamily="2" charset="-78"/>
              </a:rPr>
              <a:t>نمونه برداری</a:t>
            </a:r>
            <a:r>
              <a:rPr lang="en-US" sz="4000" b="1" dirty="0" smtClean="0">
                <a:solidFill>
                  <a:srgbClr val="C00000"/>
                </a:solidFill>
                <a:cs typeface="B Nazanin" pitchFamily="2" charset="-78"/>
              </a:rPr>
              <a:t> long term</a:t>
            </a:r>
            <a:r>
              <a:rPr lang="fa-IR" sz="4000" b="1" dirty="0" smtClean="0">
                <a:solidFill>
                  <a:srgbClr val="C00000"/>
                </a:solidFill>
                <a:cs typeface="B Nazanin" pitchFamily="2" charset="-78"/>
              </a:rPr>
              <a:t> از فرمالدئید( فرمالین</a:t>
            </a:r>
            <a:r>
              <a:rPr lang="fa-IR" sz="4400" b="1" dirty="0" smtClean="0">
                <a:solidFill>
                  <a:srgbClr val="C00000"/>
                </a:solidFill>
                <a:cs typeface="B Nazanin" pitchFamily="2" charset="-78"/>
              </a:rPr>
              <a:t>)</a:t>
            </a:r>
            <a:endParaRPr lang="en-US" sz="4400" b="1" dirty="0">
              <a:solidFill>
                <a:srgbClr val="C00000"/>
              </a:solidFill>
              <a:cs typeface="B Nazanin" pitchFamily="2" charset="-78"/>
            </a:endParaRPr>
          </a:p>
        </p:txBody>
      </p:sp>
      <p:sp>
        <p:nvSpPr>
          <p:cNvPr id="3" name="Content Placeholder 2"/>
          <p:cNvSpPr>
            <a:spLocks noGrp="1"/>
          </p:cNvSpPr>
          <p:nvPr>
            <p:ph idx="1"/>
          </p:nvPr>
        </p:nvSpPr>
        <p:spPr/>
        <p:txBody>
          <a:bodyPr/>
          <a:lstStyle/>
          <a:p>
            <a:pPr algn="just"/>
            <a:r>
              <a:rPr lang="fa-IR" dirty="0" smtClean="0">
                <a:cs typeface="B Nazanin" pitchFamily="2" charset="-78"/>
              </a:rPr>
              <a:t>استاندارد متد </a:t>
            </a:r>
            <a:r>
              <a:rPr lang="en-US" dirty="0" smtClean="0">
                <a:latin typeface="Times New Roman" pitchFamily="18" charset="0"/>
                <a:cs typeface="Times New Roman" pitchFamily="18" charset="0"/>
              </a:rPr>
              <a:t>NIOSH3500</a:t>
            </a:r>
          </a:p>
          <a:p>
            <a:pPr algn="just"/>
            <a:r>
              <a:rPr lang="fa-IR" dirty="0" smtClean="0">
                <a:latin typeface="Times New Roman" pitchFamily="18" charset="0"/>
                <a:cs typeface="Times New Roman" pitchFamily="18" charset="0"/>
              </a:rPr>
              <a:t>فیلتر </a:t>
            </a:r>
            <a:r>
              <a:rPr lang="en-US" dirty="0" smtClean="0">
                <a:latin typeface="Times New Roman" pitchFamily="18" charset="0"/>
                <a:cs typeface="Times New Roman" pitchFamily="18" charset="0"/>
              </a:rPr>
              <a:t>PTFE</a:t>
            </a:r>
            <a:r>
              <a:rPr lang="fa-IR" dirty="0" smtClean="0">
                <a:latin typeface="Times New Roman" pitchFamily="18" charset="0"/>
                <a:cs typeface="Times New Roman" pitchFamily="18" charset="0"/>
              </a:rPr>
              <a:t> + 2 ایمپینجر</a:t>
            </a:r>
          </a:p>
          <a:p>
            <a:pPr algn="just"/>
            <a:r>
              <a:rPr lang="fa-IR" dirty="0" smtClean="0">
                <a:latin typeface="Times New Roman" pitchFamily="18" charset="0"/>
                <a:cs typeface="Times New Roman" pitchFamily="18" charset="0"/>
              </a:rPr>
              <a:t>بستر: 20 میلی لیتر بی سولفیت سدیم1%</a:t>
            </a:r>
          </a:p>
          <a:p>
            <a:pPr algn="just"/>
            <a:r>
              <a:rPr lang="fa-IR" dirty="0" smtClean="0">
                <a:latin typeface="Times New Roman" pitchFamily="18" charset="0"/>
                <a:cs typeface="Times New Roman" pitchFamily="18" charset="0"/>
              </a:rPr>
              <a:t>آنالیز اسپکتروفوتومتری نور مرئی</a:t>
            </a:r>
          </a:p>
          <a:p>
            <a:pPr algn="just"/>
            <a:endParaRPr lang="fa-IR" dirty="0">
              <a:cs typeface="B Nazanin" pitchFamily="2" charset="-78"/>
            </a:endParaRPr>
          </a:p>
          <a:p>
            <a:pPr algn="just"/>
            <a:r>
              <a:rPr lang="fa-IR" dirty="0" smtClean="0">
                <a:cs typeface="B Nazanin" pitchFamily="2" charset="-78"/>
              </a:rPr>
              <a:t>برای نمونه برداری فرمالدئید از پمپ نمونه برداری وایمپینجر ومحلول جاذب بی سولفید سدیم استفاده گردید ونمونه ها در آزمایشگاه با استفاده ازماده </a:t>
            </a:r>
            <a:r>
              <a:rPr lang="fa-IR" dirty="0">
                <a:cs typeface="B Nazanin" pitchFamily="2" charset="-78"/>
              </a:rPr>
              <a:t> اسید کروموتروپیک </a:t>
            </a:r>
            <a:r>
              <a:rPr lang="fa-IR" dirty="0" smtClean="0">
                <a:cs typeface="B Nazanin" pitchFamily="2" charset="-78"/>
              </a:rPr>
              <a:t>اسید سولفوریک آماده سازی ودستگاه اسپکتروفوتومترتعیین غلظت می گردد</a:t>
            </a:r>
            <a:endParaRPr lang="en-US" dirty="0">
              <a:cs typeface="B Nazanin" pitchFamily="2" charset="-7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fa-IR" sz="3600" b="1" dirty="0">
                <a:solidFill>
                  <a:srgbClr val="C00000"/>
                </a:solidFill>
                <a:cs typeface="B Nazanin" pitchFamily="2" charset="-78"/>
              </a:rPr>
              <a:t>نمونه برداری</a:t>
            </a:r>
            <a:r>
              <a:rPr lang="en-US" sz="3600" b="1" dirty="0">
                <a:solidFill>
                  <a:srgbClr val="C00000"/>
                </a:solidFill>
                <a:cs typeface="B Nazanin" pitchFamily="2" charset="-78"/>
              </a:rPr>
              <a:t> </a:t>
            </a:r>
            <a:r>
              <a:rPr lang="en-US" sz="3600" b="1" dirty="0" smtClean="0">
                <a:solidFill>
                  <a:srgbClr val="C00000"/>
                </a:solidFill>
                <a:cs typeface="B Nazanin" pitchFamily="2" charset="-78"/>
              </a:rPr>
              <a:t>short </a:t>
            </a:r>
            <a:r>
              <a:rPr lang="en-US" sz="3600" b="1" dirty="0">
                <a:solidFill>
                  <a:srgbClr val="C00000"/>
                </a:solidFill>
                <a:cs typeface="B Nazanin" pitchFamily="2" charset="-78"/>
              </a:rPr>
              <a:t>term</a:t>
            </a:r>
            <a:r>
              <a:rPr lang="fa-IR" sz="3600" b="1" dirty="0">
                <a:solidFill>
                  <a:srgbClr val="C00000"/>
                </a:solidFill>
                <a:cs typeface="B Nazanin" pitchFamily="2" charset="-78"/>
              </a:rPr>
              <a:t> از فرمالدئید( فرمالین)</a:t>
            </a:r>
            <a:endParaRPr lang="en-US" sz="3600" dirty="0">
              <a:cs typeface="B Nazanin" pitchFamily="2" charset="-78"/>
            </a:endParaRPr>
          </a:p>
        </p:txBody>
      </p:sp>
      <p:sp>
        <p:nvSpPr>
          <p:cNvPr id="5" name="Content Placeholder 4"/>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628800"/>
            <a:ext cx="7380312" cy="1619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103394"/>
            <a:ext cx="6342806" cy="340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33866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Nazanin" pitchFamily="2" charset="-78"/>
              </a:rPr>
              <a:t>اندازه گيري گلوتر آلدئيد درهوا 2532</a:t>
            </a:r>
            <a:endParaRPr lang="fa-IR" dirty="0">
              <a:solidFill>
                <a:srgbClr val="FF0000"/>
              </a:solidFill>
              <a:cs typeface="B Nazanin" pitchFamily="2" charset="-78"/>
            </a:endParaRPr>
          </a:p>
        </p:txBody>
      </p:sp>
      <p:sp>
        <p:nvSpPr>
          <p:cNvPr id="3" name="Content Placeholder 2"/>
          <p:cNvSpPr>
            <a:spLocks noGrp="1"/>
          </p:cNvSpPr>
          <p:nvPr>
            <p:ph sz="quarter" idx="1"/>
          </p:nvPr>
        </p:nvSpPr>
        <p:spPr/>
        <p:txBody>
          <a:bodyPr/>
          <a:lstStyle/>
          <a:p>
            <a:pPr algn="l" rtl="0"/>
            <a:r>
              <a:rPr lang="en-US" b="1" dirty="0" smtClean="0"/>
              <a:t>SAMPLER: SOLID SORBENT TUBE </a:t>
            </a:r>
            <a:r>
              <a:rPr lang="en-US" dirty="0" smtClean="0"/>
              <a:t>(silica gel coated with 2,4-dinitrophenylhydrazine </a:t>
            </a:r>
            <a:r>
              <a:rPr lang="en-US" dirty="0" err="1" smtClean="0"/>
              <a:t>HCl</a:t>
            </a:r>
            <a:r>
              <a:rPr lang="en-US" dirty="0" smtClean="0"/>
              <a:t>, 300 mg/150 mg)</a:t>
            </a:r>
          </a:p>
          <a:p>
            <a:pPr algn="l"/>
            <a:r>
              <a:rPr lang="en-US" b="1" dirty="0" smtClean="0"/>
              <a:t>TECHNIQUE: HPLC, UV DETECTION</a:t>
            </a:r>
          </a:p>
          <a:p>
            <a:pPr algn="l" rtl="0"/>
            <a:r>
              <a:rPr lang="en-US" b="1" dirty="0" smtClean="0"/>
              <a:t>A</a:t>
            </a:r>
            <a:r>
              <a:rPr lang="fa-IR" b="1" dirty="0" smtClean="0"/>
              <a:t> </a:t>
            </a:r>
            <a:r>
              <a:rPr lang="en-US" b="1" dirty="0" smtClean="0"/>
              <a:t>NALYTE: </a:t>
            </a:r>
            <a:r>
              <a:rPr lang="en-US" b="1" dirty="0" err="1" smtClean="0"/>
              <a:t>glutaraldehyde</a:t>
            </a:r>
            <a:r>
              <a:rPr lang="en-US" b="1" dirty="0" smtClean="0"/>
              <a:t>  </a:t>
            </a:r>
            <a:r>
              <a:rPr lang="en-US" b="1" dirty="0" err="1" smtClean="0"/>
              <a:t>initrophenylhydrazone</a:t>
            </a:r>
            <a:endParaRPr lang="en-US" b="1" dirty="0" smtClean="0"/>
          </a:p>
          <a:p>
            <a:pPr algn="l" rtl="0"/>
            <a:r>
              <a:rPr lang="en-US" b="1" dirty="0" smtClean="0"/>
              <a:t>EXTRACTION: 3 mL acetonitrile; shaken 2 h</a:t>
            </a:r>
          </a:p>
          <a:p>
            <a:pPr algn="l" rtl="0"/>
            <a:r>
              <a:rPr lang="en-US" dirty="0">
                <a:solidFill>
                  <a:srgbClr val="FF0000"/>
                </a:solidFill>
              </a:rPr>
              <a:t>http://www.skcltd.com/sorbent-tubes/9-uncategorised/167-silica-gel-tubes</a:t>
            </a:r>
            <a:endParaRPr lang="fa-IR" dirty="0">
              <a:solidFill>
                <a:srgbClr val="FF0000"/>
              </a:solidFill>
            </a:endParaRPr>
          </a:p>
          <a:p>
            <a:pPr algn="l" rtl="0"/>
            <a:endParaRPr lang="fa-IR" dirty="0"/>
          </a:p>
        </p:txBody>
      </p:sp>
    </p:spTree>
    <p:extLst>
      <p:ext uri="{BB962C8B-B14F-4D97-AF65-F5344CB8AC3E}">
        <p14:creationId xmlns:p14="http://schemas.microsoft.com/office/powerpoint/2010/main" val="13068051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ctr"/>
            <a:r>
              <a:rPr lang="fa-IR" b="1" dirty="0" smtClean="0">
                <a:solidFill>
                  <a:srgbClr val="C00000"/>
                </a:solidFill>
                <a:cs typeface="B Nazanin" pitchFamily="2" charset="-78"/>
              </a:rPr>
              <a:t>انواع هود های مورد استفاده در بیمارستان </a:t>
            </a:r>
            <a:endParaRPr lang="en-US" b="1" dirty="0">
              <a:solidFill>
                <a:srgbClr val="C00000"/>
              </a:solidFill>
              <a:cs typeface="B Nazanin" pitchFamily="2" charset="-78"/>
            </a:endParaRPr>
          </a:p>
        </p:txBody>
      </p:sp>
      <p:sp>
        <p:nvSpPr>
          <p:cNvPr id="3" name="Content Placeholder 2"/>
          <p:cNvSpPr>
            <a:spLocks noGrp="1"/>
          </p:cNvSpPr>
          <p:nvPr>
            <p:ph idx="1"/>
          </p:nvPr>
        </p:nvSpPr>
        <p:spPr/>
        <p:txBody>
          <a:bodyPr>
            <a:normAutofit/>
          </a:bodyPr>
          <a:lstStyle/>
          <a:p>
            <a:r>
              <a:rPr lang="fa-IR" sz="3200" b="1" dirty="0" smtClean="0">
                <a:cs typeface="B Nazanin" pitchFamily="2" charset="-78"/>
              </a:rPr>
              <a:t>هودهای آشپزخانه </a:t>
            </a:r>
          </a:p>
          <a:p>
            <a:r>
              <a:rPr lang="fa-IR" sz="3200" b="1" dirty="0" smtClean="0">
                <a:cs typeface="B Nazanin" pitchFamily="2" charset="-78"/>
              </a:rPr>
              <a:t>هود های آزمایشگاهی </a:t>
            </a:r>
            <a:endParaRPr lang="en-US" sz="3200" b="1" dirty="0">
              <a:cs typeface="B Nazanin" pitchFamily="2" charset="-78"/>
            </a:endParaRPr>
          </a:p>
        </p:txBody>
      </p:sp>
    </p:spTree>
    <p:extLst>
      <p:ext uri="{BB962C8B-B14F-4D97-AF65-F5344CB8AC3E}">
        <p14:creationId xmlns:p14="http://schemas.microsoft.com/office/powerpoint/2010/main" val="28565241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fa-IR" b="1" dirty="0" smtClean="0">
                <a:solidFill>
                  <a:srgbClr val="C00000"/>
                </a:solidFill>
                <a:cs typeface="B Nazanin" pitchFamily="2" charset="-78"/>
              </a:rPr>
              <a:t>خصوصیت هود های آشپزخانه </a:t>
            </a:r>
            <a:endParaRPr lang="en-US" b="1" dirty="0">
              <a:solidFill>
                <a:srgbClr val="C00000"/>
              </a:solidFill>
              <a:cs typeface="B Nazanin" pitchFamily="2" charset="-78"/>
            </a:endParaRPr>
          </a:p>
        </p:txBody>
      </p:sp>
      <p:sp>
        <p:nvSpPr>
          <p:cNvPr id="3" name="Content Placeholder 2"/>
          <p:cNvSpPr>
            <a:spLocks noGrp="1"/>
          </p:cNvSpPr>
          <p:nvPr>
            <p:ph idx="1"/>
          </p:nvPr>
        </p:nvSpPr>
        <p:spPr/>
        <p:txBody>
          <a:bodyPr/>
          <a:lstStyle/>
          <a:p>
            <a:r>
              <a:rPr lang="fa-IR" dirty="0" smtClean="0">
                <a:cs typeface="B Nazanin" pitchFamily="2" charset="-78"/>
              </a:rPr>
              <a:t>هود های آشپزخانه در دو فرم در بیمارستان ها دیده می شود</a:t>
            </a:r>
          </a:p>
          <a:p>
            <a:r>
              <a:rPr lang="fa-IR" dirty="0" smtClean="0">
                <a:cs typeface="B Nazanin" pitchFamily="2" charset="-78"/>
              </a:rPr>
              <a:t>نوع اول برای جمع آوری دود آلوده به چربی </a:t>
            </a:r>
          </a:p>
          <a:p>
            <a:r>
              <a:rPr lang="fa-IR" dirty="0" smtClean="0">
                <a:cs typeface="B Nazanin" pitchFamily="2" charset="-78"/>
              </a:rPr>
              <a:t>نوع دوم برای جمع آوری بخار، گرما و بو </a:t>
            </a:r>
          </a:p>
          <a:p>
            <a:pPr marL="0" indent="0">
              <a:buNone/>
            </a:pPr>
            <a:r>
              <a:rPr lang="fa-IR" b="1" dirty="0" smtClean="0">
                <a:solidFill>
                  <a:srgbClr val="C00000"/>
                </a:solidFill>
                <a:cs typeface="B Nazanin" pitchFamily="2" charset="-78"/>
              </a:rPr>
              <a:t>فرق این دو در این است که </a:t>
            </a:r>
          </a:p>
          <a:p>
            <a:r>
              <a:rPr lang="fa-IR" dirty="0" smtClean="0">
                <a:cs typeface="B Nazanin" pitchFamily="2" charset="-78"/>
              </a:rPr>
              <a:t>1- هود نوع اول دارای  فیلتر چربی گیر می باشد</a:t>
            </a:r>
          </a:p>
          <a:p>
            <a:r>
              <a:rPr lang="fa-IR" dirty="0" smtClean="0">
                <a:cs typeface="B Nazanin" pitchFamily="2" charset="-78"/>
              </a:rPr>
              <a:t>2- هود نوع اول دارای </a:t>
            </a:r>
            <a:r>
              <a:rPr lang="fa-IR" dirty="0">
                <a:cs typeface="B Nazanin" pitchFamily="2" charset="-78"/>
              </a:rPr>
              <a:t>سطح </a:t>
            </a:r>
            <a:r>
              <a:rPr lang="fa-IR" dirty="0" smtClean="0">
                <a:cs typeface="B Nazanin" pitchFamily="2" charset="-78"/>
              </a:rPr>
              <a:t>دهانه بیشتر ازاجاق  می باشند </a:t>
            </a:r>
            <a:endParaRPr lang="en-US" dirty="0">
              <a:cs typeface="B Nazanin" pitchFamily="2" charset="-78"/>
            </a:endParaRPr>
          </a:p>
        </p:txBody>
      </p:sp>
    </p:spTree>
    <p:extLst>
      <p:ext uri="{BB962C8B-B14F-4D97-AF65-F5344CB8AC3E}">
        <p14:creationId xmlns:p14="http://schemas.microsoft.com/office/powerpoint/2010/main" val="40036692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fa-IR" sz="3600" dirty="0" smtClean="0">
                <a:solidFill>
                  <a:srgbClr val="C00000"/>
                </a:solidFill>
                <a:cs typeface="B Titr" pitchFamily="2" charset="-78"/>
              </a:rPr>
              <a:t>هود های آزمایشگاهی-</a:t>
            </a:r>
            <a:r>
              <a:rPr lang="fa-IR" sz="3600" b="1" dirty="0">
                <a:solidFill>
                  <a:srgbClr val="FF0000"/>
                </a:solidFill>
                <a:cs typeface="B Nazanin" pitchFamily="2" charset="-78"/>
              </a:rPr>
              <a:t>هود لامینار</a:t>
            </a:r>
            <a:r>
              <a:rPr lang="fa-IR" sz="3600" b="1" dirty="0"/>
              <a:t/>
            </a:r>
            <a:br>
              <a:rPr lang="fa-IR" sz="3600" b="1" dirty="0"/>
            </a:br>
            <a:r>
              <a:rPr lang="fa-IR" sz="3600" dirty="0" smtClean="0">
                <a:solidFill>
                  <a:srgbClr val="C00000"/>
                </a:solidFill>
                <a:cs typeface="B Titr" pitchFamily="2" charset="-78"/>
              </a:rPr>
              <a:t> چگونه تقسیم بندی می شوند</a:t>
            </a:r>
            <a:endParaRPr lang="en-US" sz="3600" dirty="0">
              <a:solidFill>
                <a:srgbClr val="C00000"/>
              </a:solidFill>
              <a:cs typeface="B Titr"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8864094"/>
              </p:ext>
            </p:extLst>
          </p:nvPr>
        </p:nvGraphicFramePr>
        <p:xfrm>
          <a:off x="457200" y="1935163"/>
          <a:ext cx="8229600" cy="1483360"/>
        </p:xfrm>
        <a:graphic>
          <a:graphicData uri="http://schemas.openxmlformats.org/drawingml/2006/table">
            <a:tbl>
              <a:tblPr firstRow="1" bandRow="1">
                <a:tableStyleId>{5C22544A-7EE6-4342-B048-85BDC9FD1C3A}</a:tableStyleId>
              </a:tblPr>
              <a:tblGrid>
                <a:gridCol w="2242592"/>
                <a:gridCol w="1944216"/>
                <a:gridCol w="4042792"/>
              </a:tblGrid>
              <a:tr h="370840">
                <a:tc>
                  <a:txBody>
                    <a:bodyPr/>
                    <a:lstStyle/>
                    <a:p>
                      <a:pPr algn="ctr"/>
                      <a:r>
                        <a:rPr lang="en-US" b="1" dirty="0"/>
                        <a:t>Classification</a:t>
                      </a:r>
                      <a:endParaRPr lang="en-US" dirty="0"/>
                    </a:p>
                  </a:txBody>
                  <a:tcPr marL="9525" marR="9525" marT="9525" marB="9525" anchor="ctr"/>
                </a:tc>
                <a:tc>
                  <a:txBody>
                    <a:bodyPr/>
                    <a:lstStyle/>
                    <a:p>
                      <a:pPr algn="ctr"/>
                      <a:r>
                        <a:rPr lang="en-US" b="1"/>
                        <a:t>Biosafety Level</a:t>
                      </a:r>
                      <a:endParaRPr lang="en-US"/>
                    </a:p>
                  </a:txBody>
                  <a:tcPr marL="9525" marR="9525" marT="9525" marB="9525" anchor="ctr"/>
                </a:tc>
                <a:tc>
                  <a:txBody>
                    <a:bodyPr/>
                    <a:lstStyle/>
                    <a:p>
                      <a:pPr algn="ctr"/>
                      <a:r>
                        <a:rPr lang="en-US" b="1" dirty="0"/>
                        <a:t>Application</a:t>
                      </a:r>
                      <a:endParaRPr lang="en-US" dirty="0"/>
                    </a:p>
                  </a:txBody>
                  <a:tcPr marL="9525" marR="9525" marT="9525" marB="9525" anchor="ctr"/>
                </a:tc>
              </a:tr>
              <a:tr h="370840">
                <a:tc>
                  <a:txBody>
                    <a:bodyPr/>
                    <a:lstStyle/>
                    <a:p>
                      <a:pPr algn="ctr"/>
                      <a:r>
                        <a:rPr lang="en-US" dirty="0"/>
                        <a:t>Class I</a:t>
                      </a:r>
                    </a:p>
                  </a:txBody>
                  <a:tcPr marL="9525" marR="9525" marT="9525" marB="9525" anchor="ctr"/>
                </a:tc>
                <a:tc>
                  <a:txBody>
                    <a:bodyPr/>
                    <a:lstStyle/>
                    <a:p>
                      <a:pPr algn="ctr"/>
                      <a:r>
                        <a:rPr lang="en-US"/>
                        <a:t>1, 2, 3</a:t>
                      </a:r>
                    </a:p>
                  </a:txBody>
                  <a:tcPr marL="9525" marR="9525" marT="9525" marB="9525" anchor="ctr"/>
                </a:tc>
                <a:tc>
                  <a:txBody>
                    <a:bodyPr/>
                    <a:lstStyle/>
                    <a:p>
                      <a:pPr algn="ctr"/>
                      <a:r>
                        <a:rPr lang="en-US"/>
                        <a:t>low to moderate risk biological agents</a:t>
                      </a:r>
                    </a:p>
                  </a:txBody>
                  <a:tcPr marL="9525" marR="9525" marT="9525" marB="9525" anchor="ctr"/>
                </a:tc>
              </a:tr>
              <a:tr h="370840">
                <a:tc>
                  <a:txBody>
                    <a:bodyPr/>
                    <a:lstStyle/>
                    <a:p>
                      <a:pPr algn="ctr"/>
                      <a:r>
                        <a:rPr lang="en-US" dirty="0"/>
                        <a:t>Class II</a:t>
                      </a:r>
                    </a:p>
                  </a:txBody>
                  <a:tcPr marL="9525" marR="9525" marT="9525" marB="9525" anchor="ctr"/>
                </a:tc>
                <a:tc>
                  <a:txBody>
                    <a:bodyPr/>
                    <a:lstStyle/>
                    <a:p>
                      <a:pPr algn="ctr"/>
                      <a:r>
                        <a:rPr lang="en-US"/>
                        <a:t>1, 2, 3</a:t>
                      </a:r>
                    </a:p>
                  </a:txBody>
                  <a:tcPr marL="9525" marR="9525" marT="9525" marB="9525" anchor="ctr"/>
                </a:tc>
                <a:tc>
                  <a:txBody>
                    <a:bodyPr/>
                    <a:lstStyle/>
                    <a:p>
                      <a:pPr algn="ctr"/>
                      <a:r>
                        <a:rPr lang="en-US" dirty="0"/>
                        <a:t>low to moderate risk biological agents</a:t>
                      </a:r>
                    </a:p>
                  </a:txBody>
                  <a:tcPr marL="9525" marR="9525" marT="9525" marB="9525" anchor="ctr"/>
                </a:tc>
              </a:tr>
              <a:tr h="370840">
                <a:tc>
                  <a:txBody>
                    <a:bodyPr/>
                    <a:lstStyle/>
                    <a:p>
                      <a:pPr algn="ctr"/>
                      <a:r>
                        <a:rPr lang="en-US" dirty="0"/>
                        <a:t>Class III</a:t>
                      </a:r>
                    </a:p>
                  </a:txBody>
                  <a:tcPr marL="9525" marR="9525" marT="9525" marB="9525" anchor="ctr"/>
                </a:tc>
                <a:tc>
                  <a:txBody>
                    <a:bodyPr/>
                    <a:lstStyle/>
                    <a:p>
                      <a:pPr algn="ctr"/>
                      <a:r>
                        <a:rPr lang="en-US" dirty="0"/>
                        <a:t>4</a:t>
                      </a:r>
                    </a:p>
                  </a:txBody>
                  <a:tcPr marL="9525" marR="9525" marT="9525" marB="9525" anchor="ctr"/>
                </a:tc>
                <a:tc>
                  <a:txBody>
                    <a:bodyPr/>
                    <a:lstStyle/>
                    <a:p>
                      <a:pPr algn="ctr"/>
                      <a:r>
                        <a:rPr lang="en-US" dirty="0"/>
                        <a:t>high risk biological agents</a:t>
                      </a:r>
                    </a:p>
                  </a:txBody>
                  <a:tcPr marL="9525" marR="9525" marT="9525" marB="9525" anchor="ctr"/>
                </a:tc>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166" y="3717032"/>
            <a:ext cx="3810000" cy="27432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fa-IR" b="1" dirty="0" smtClean="0">
                <a:solidFill>
                  <a:srgbClr val="C00000"/>
                </a:solidFill>
                <a:cs typeface="B Nazanin" pitchFamily="2" charset="-78"/>
              </a:rPr>
              <a:t>هود بیولوژیک کلاس </a:t>
            </a:r>
            <a:r>
              <a:rPr lang="en-US" dirty="0" smtClean="0">
                <a:solidFill>
                  <a:srgbClr val="C00000"/>
                </a:solidFill>
                <a:latin typeface="Times New Roman" pitchFamily="18" charset="0"/>
                <a:cs typeface="Times New Roman" pitchFamily="18" charset="0"/>
              </a:rPr>
              <a:t>I</a:t>
            </a:r>
            <a:endParaRPr lang="en-US"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r>
              <a:rPr lang="fa-IR" dirty="0" smtClean="0">
                <a:cs typeface="B Nazanin" pitchFamily="2" charset="-78"/>
              </a:rPr>
              <a:t>این نوع هود افراد و فضای کار را در برابر عوامل خطر ساز محافظت می کنند در این نوع هود هوای ورودی در ابتدا فیلتر نمی شود بنابراین ممکن است نمونه را آلوده کند(</a:t>
            </a:r>
            <a:r>
              <a:rPr lang="fa-IR" dirty="0">
                <a:cs typeface="B Nazanin" pitchFamily="2" charset="-78"/>
              </a:rPr>
              <a:t>كارهاي استريل كشت </a:t>
            </a:r>
            <a:r>
              <a:rPr lang="fa-IR" dirty="0" smtClean="0">
                <a:cs typeface="B Nazanin" pitchFamily="2" charset="-78"/>
              </a:rPr>
              <a:t>بافت) هوای فیلتر نشده به داخل هود می وزد سرعت ربایش هوا 75 فوت در دقیقه و هود فشار منفی می باشد. برای کار با مواد کم خطر تا متوسط بکار می رود. محل قرار گرفتن هود نسبت به درب اصلی، حرکات سریع دست اپراتور و وجود منابع حرارتی در آزمایشگاه و شدت جریان هوا داخل اتاق برآن اثر زیادی می گذارد.</a:t>
            </a:r>
            <a:endParaRPr lang="en-US" dirty="0">
              <a:cs typeface="B Nazanin" pitchFamily="2" charset="-78"/>
            </a:endParaRPr>
          </a:p>
        </p:txBody>
      </p:sp>
    </p:spTree>
    <p:extLst>
      <p:ext uri="{BB962C8B-B14F-4D97-AF65-F5344CB8AC3E}">
        <p14:creationId xmlns:p14="http://schemas.microsoft.com/office/powerpoint/2010/main" val="2977733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fa-IR" dirty="0" smtClean="0">
                <a:solidFill>
                  <a:srgbClr val="C00000"/>
                </a:solidFill>
                <a:cs typeface="B Nazanin" pitchFamily="2" charset="-78"/>
              </a:rPr>
              <a:t>هود زیستی کلاس یک</a:t>
            </a:r>
            <a:endParaRPr lang="en-US" dirty="0">
              <a:solidFill>
                <a:srgbClr val="C00000"/>
              </a:solidFill>
              <a:cs typeface="B Nazanin" pitchFamily="2" charset="-78"/>
            </a:endParaRPr>
          </a:p>
        </p:txBody>
      </p:sp>
      <p:pic>
        <p:nvPicPr>
          <p:cNvPr id="4" name="Picture 2" descr="F:\Occupational health\بيمارستان\هود زیستی کلاس یک.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4452" y="1988840"/>
            <a:ext cx="8213329"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1976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fa-IR" b="1" dirty="0">
                <a:solidFill>
                  <a:srgbClr val="C00000"/>
                </a:solidFill>
                <a:cs typeface="B Nazanin" pitchFamily="2" charset="-78"/>
              </a:rPr>
              <a:t>هود بیولوژیک </a:t>
            </a:r>
            <a:r>
              <a:rPr lang="fa-IR" b="1" dirty="0" smtClean="0">
                <a:solidFill>
                  <a:srgbClr val="C00000"/>
                </a:solidFill>
                <a:cs typeface="B Nazanin" pitchFamily="2" charset="-78"/>
              </a:rPr>
              <a:t>کلاس</a:t>
            </a:r>
            <a:r>
              <a:rPr lang="en-US" dirty="0" smtClean="0">
                <a:solidFill>
                  <a:srgbClr val="C00000"/>
                </a:solidFill>
                <a:latin typeface="Times New Roman" pitchFamily="18" charset="0"/>
                <a:cs typeface="Times New Roman" pitchFamily="18" charset="0"/>
              </a:rPr>
              <a:t>II</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r>
              <a:rPr lang="fa-IR" dirty="0" smtClean="0">
                <a:cs typeface="B Nazanin" pitchFamily="2" charset="-78"/>
              </a:rPr>
              <a:t>در این نوع هود هوای وارد شده به جای گذر از فضای داخل هود از یک سری منافذ در جلوی هود به طرف پایین هدایت شده (جهت حفاظت از محصول) و از طریق کانال پشت هود به بالا برده می شود پس از عبور از فیلتر هپا به داخل هود برگشته و دوباره از فیلتر هپای دوم عبور کرده از دستگاه خارج می شود به منظور تحقیقات روی بافت حیوانی، کشت سلول، کار با ویروس ها استفاده می شود :</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491038"/>
            <a:ext cx="6192688"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07474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fa-IR" b="1" dirty="0">
                <a:solidFill>
                  <a:srgbClr val="C00000"/>
                </a:solidFill>
                <a:cs typeface="B Nazanin" pitchFamily="2" charset="-78"/>
              </a:rPr>
              <a:t>هود بیولوژیک کلاس</a:t>
            </a:r>
            <a:r>
              <a:rPr lang="en-US" dirty="0">
                <a:solidFill>
                  <a:srgbClr val="C00000"/>
                </a:solidFill>
                <a:latin typeface="Times New Roman" pitchFamily="18" charset="0"/>
                <a:cs typeface="Times New Roman" pitchFamily="18" charset="0"/>
              </a:rPr>
              <a:t>II</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556792"/>
            <a:ext cx="7708183" cy="5003787"/>
          </a:xfrm>
        </p:spPr>
      </p:pic>
    </p:spTree>
    <p:extLst>
      <p:ext uri="{BB962C8B-B14F-4D97-AF65-F5344CB8AC3E}">
        <p14:creationId xmlns:p14="http://schemas.microsoft.com/office/powerpoint/2010/main" val="1563164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988840"/>
            <a:ext cx="6477000"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15257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fa-IR" b="1" dirty="0">
                <a:solidFill>
                  <a:srgbClr val="C00000"/>
                </a:solidFill>
                <a:cs typeface="B Nazanin" pitchFamily="2" charset="-78"/>
              </a:rPr>
              <a:t>هود بیولوژیک کلاس</a:t>
            </a:r>
            <a:r>
              <a:rPr lang="en-US" dirty="0">
                <a:solidFill>
                  <a:srgbClr val="C00000"/>
                </a:solidFill>
                <a:latin typeface="Times New Roman" pitchFamily="18" charset="0"/>
                <a:cs typeface="Times New Roman" pitchFamily="18" charset="0"/>
              </a:rPr>
              <a:t>II</a:t>
            </a:r>
            <a:endParaRPr lang="en-US" dirty="0"/>
          </a:p>
        </p:txBody>
      </p:sp>
      <p:sp>
        <p:nvSpPr>
          <p:cNvPr id="3" name="Content Placeholder 2"/>
          <p:cNvSpPr>
            <a:spLocks noGrp="1"/>
          </p:cNvSpPr>
          <p:nvPr>
            <p:ph idx="1"/>
          </p:nvPr>
        </p:nvSpPr>
        <p:spPr/>
        <p:txBody>
          <a:bodyPr/>
          <a:lstStyle/>
          <a:p>
            <a:r>
              <a:rPr lang="fa-IR" dirty="0" smtClean="0">
                <a:cs typeface="B Nazanin" pitchFamily="2" charset="-78"/>
              </a:rPr>
              <a:t>هود های کلاس دو خود دارای چهار زیر شاخه </a:t>
            </a:r>
            <a:r>
              <a:rPr lang="en-US" dirty="0" smtClean="0">
                <a:cs typeface="B Nazanin" pitchFamily="2" charset="-78"/>
              </a:rPr>
              <a:t>A1</a:t>
            </a:r>
            <a:r>
              <a:rPr lang="fa-IR" dirty="0" smtClean="0">
                <a:cs typeface="B Nazanin" pitchFamily="2" charset="-78"/>
              </a:rPr>
              <a:t>، </a:t>
            </a:r>
            <a:r>
              <a:rPr lang="en-US" dirty="0" smtClean="0">
                <a:cs typeface="B Nazanin" pitchFamily="2" charset="-78"/>
              </a:rPr>
              <a:t>A2</a:t>
            </a:r>
            <a:r>
              <a:rPr lang="fa-IR" dirty="0" smtClean="0">
                <a:cs typeface="B Nazanin" pitchFamily="2" charset="-78"/>
              </a:rPr>
              <a:t>‌ ، </a:t>
            </a:r>
            <a:r>
              <a:rPr lang="en-US" dirty="0" smtClean="0">
                <a:cs typeface="B Nazanin" pitchFamily="2" charset="-78"/>
              </a:rPr>
              <a:t>B1</a:t>
            </a:r>
            <a:r>
              <a:rPr lang="fa-IR" dirty="0" smtClean="0">
                <a:cs typeface="B Nazanin" pitchFamily="2" charset="-78"/>
              </a:rPr>
              <a:t> ، </a:t>
            </a:r>
            <a:r>
              <a:rPr lang="en-US" dirty="0" smtClean="0">
                <a:cs typeface="B Nazanin" pitchFamily="2" charset="-78"/>
              </a:rPr>
              <a:t>B2</a:t>
            </a:r>
            <a:r>
              <a:rPr lang="fa-IR" dirty="0" smtClean="0">
                <a:cs typeface="B Nazanin" pitchFamily="2" charset="-78"/>
              </a:rPr>
              <a:t> می باشد که کاربرد های خاص دارند. مثلا نوع </a:t>
            </a:r>
            <a:r>
              <a:rPr lang="en-US" dirty="0" smtClean="0">
                <a:cs typeface="B Nazanin" pitchFamily="2" charset="-78"/>
              </a:rPr>
              <a:t>A1</a:t>
            </a:r>
            <a:r>
              <a:rPr lang="fa-IR" dirty="0" smtClean="0">
                <a:cs typeface="B Nazanin" pitchFamily="2" charset="-78"/>
              </a:rPr>
              <a:t> برای مواد شیمیایی توکسیک قابل تبخیر مناسب نمی باشد ضمن این که سرعت ورود هوا در این نوع هود ها متفاوت است از 70 تا 100 فوت در دقیقه </a:t>
            </a:r>
            <a:endParaRPr lang="en-US" dirty="0">
              <a:cs typeface="B Nazanin"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3679208"/>
            <a:ext cx="3960440" cy="2972660"/>
          </a:xfrm>
          <a:prstGeom prst="rect">
            <a:avLst/>
          </a:prstGeom>
        </p:spPr>
      </p:pic>
    </p:spTree>
    <p:extLst>
      <p:ext uri="{BB962C8B-B14F-4D97-AF65-F5344CB8AC3E}">
        <p14:creationId xmlns:p14="http://schemas.microsoft.com/office/powerpoint/2010/main" val="7690535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fa-IR" b="1" dirty="0">
                <a:solidFill>
                  <a:srgbClr val="C00000"/>
                </a:solidFill>
                <a:cs typeface="B Nazanin" pitchFamily="2" charset="-78"/>
              </a:rPr>
              <a:t>هود بیولوژیک کلاس</a:t>
            </a:r>
            <a:r>
              <a:rPr lang="en-US" dirty="0" smtClean="0">
                <a:solidFill>
                  <a:srgbClr val="C00000"/>
                </a:solidFill>
                <a:latin typeface="Times New Roman" pitchFamily="18" charset="0"/>
                <a:cs typeface="Times New Roman" pitchFamily="18" charset="0"/>
              </a:rPr>
              <a:t>III</a:t>
            </a:r>
            <a:endParaRPr lang="en-US" dirty="0"/>
          </a:p>
        </p:txBody>
      </p:sp>
      <p:sp>
        <p:nvSpPr>
          <p:cNvPr id="3" name="Content Placeholder 2"/>
          <p:cNvSpPr>
            <a:spLocks noGrp="1"/>
          </p:cNvSpPr>
          <p:nvPr>
            <p:ph idx="1"/>
          </p:nvPr>
        </p:nvSpPr>
        <p:spPr>
          <a:xfrm>
            <a:off x="539552" y="1556792"/>
            <a:ext cx="8229600" cy="4389120"/>
          </a:xfrm>
        </p:spPr>
        <p:txBody>
          <a:bodyPr/>
          <a:lstStyle/>
          <a:p>
            <a:pPr algn="just"/>
            <a:r>
              <a:rPr lang="fa-IR" dirty="0" smtClean="0">
                <a:cs typeface="B Nazanin" pitchFamily="2" charset="-78"/>
              </a:rPr>
              <a:t>بالاترین سطح حفاظت را برای پرسنل ایجاد می کند و سد فیزیکی کامل بین فرد و مواد داخل هود را تامین می کند.برای کار  مواد شیمیایی  سمی قابل تبخیر و مواد رادیو نوکلوئید، ویروس ها  مناسب است.</a:t>
            </a:r>
            <a:endParaRPr lang="en-US" dirty="0">
              <a:cs typeface="B Nazanin" pitchFamily="2" charset="-78"/>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859807"/>
            <a:ext cx="4212655" cy="3998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00939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fa-IR" b="1" dirty="0">
                <a:solidFill>
                  <a:srgbClr val="C00000"/>
                </a:solidFill>
                <a:cs typeface="B Nazanin" pitchFamily="2" charset="-78"/>
              </a:rPr>
              <a:t>هود بیولوژیک کلاس</a:t>
            </a:r>
            <a:r>
              <a:rPr lang="en-US" dirty="0">
                <a:solidFill>
                  <a:srgbClr val="C00000"/>
                </a:solidFill>
                <a:latin typeface="Times New Roman" pitchFamily="18" charset="0"/>
                <a:cs typeface="Times New Roman" pitchFamily="18" charset="0"/>
              </a:rPr>
              <a:t>III</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772816"/>
            <a:ext cx="8284250" cy="4199582"/>
          </a:xfrm>
          <a:prstGeom prst="rect">
            <a:avLst/>
          </a:prstGeom>
        </p:spPr>
      </p:pic>
    </p:spTree>
    <p:extLst>
      <p:ext uri="{BB962C8B-B14F-4D97-AF65-F5344CB8AC3E}">
        <p14:creationId xmlns:p14="http://schemas.microsoft.com/office/powerpoint/2010/main" val="30648037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fa-IR" sz="2400" dirty="0" smtClean="0">
                <a:cs typeface="B Titr" panose="00000700000000000000" pitchFamily="2" charset="-78"/>
              </a:rPr>
              <a:t>نحوه کار با آنمومتر حرارتی </a:t>
            </a:r>
            <a:endParaRPr lang="en-US" sz="2400" dirty="0">
              <a:cs typeface="B Titr" panose="00000700000000000000"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04864"/>
            <a:ext cx="4389437" cy="4389437"/>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7976" y="3140968"/>
            <a:ext cx="4698827" cy="3168352"/>
          </a:xfrm>
          <a:prstGeom prst="rect">
            <a:avLst/>
          </a:prstGeom>
        </p:spPr>
      </p:pic>
    </p:spTree>
    <p:extLst>
      <p:ext uri="{BB962C8B-B14F-4D97-AF65-F5344CB8AC3E}">
        <p14:creationId xmlns:p14="http://schemas.microsoft.com/office/powerpoint/2010/main" val="11994584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اندازه گیری </a:t>
            </a:r>
            <a:endParaRPr lang="en-US" dirty="0"/>
          </a:p>
        </p:txBody>
      </p:sp>
      <p:sp>
        <p:nvSpPr>
          <p:cNvPr id="3" name="Content Placeholder 2"/>
          <p:cNvSpPr>
            <a:spLocks noGrp="1"/>
          </p:cNvSpPr>
          <p:nvPr>
            <p:ph idx="1"/>
          </p:nvPr>
        </p:nvSpPr>
        <p:spPr/>
        <p:txBody>
          <a:bodyPr/>
          <a:lstStyle/>
          <a:p>
            <a:r>
              <a:rPr lang="en-US" b="1" dirty="0"/>
              <a:t>n = 60 q / V   </a:t>
            </a:r>
            <a:endParaRPr lang="en-US" b="1" dirty="0" smtClean="0"/>
          </a:p>
          <a:p>
            <a:endParaRPr lang="en-US" b="1" dirty="0"/>
          </a:p>
          <a:p>
            <a:r>
              <a:rPr lang="en-US" b="1" dirty="0"/>
              <a:t>n = 3600 q / V        </a:t>
            </a:r>
            <a:endParaRPr lang="en-US" b="1" dirty="0" smtClean="0"/>
          </a:p>
          <a:p>
            <a:r>
              <a:rPr lang="ar-SA" dirty="0">
                <a:cs typeface="B Nazanin" pitchFamily="2" charset="-78"/>
              </a:rPr>
              <a:t>در اتاقی به حجم 20000 متر مکعب، جریان هوا حدود 3 متر مکعب بر ثانیه می باشد. نرخ تغییر هوا </a:t>
            </a:r>
            <a:r>
              <a:rPr lang="fa-IR" dirty="0" smtClean="0">
                <a:cs typeface="B Nazanin" pitchFamily="2" charset="-78"/>
              </a:rPr>
              <a:t>را محاسبه نمایید؟</a:t>
            </a:r>
            <a:endParaRPr lang="en-US" dirty="0">
              <a:cs typeface="B Nazanin" pitchFamily="2" charset="-78"/>
            </a:endParaRPr>
          </a:p>
          <a:p>
            <a:r>
              <a:rPr lang="en-US" dirty="0">
                <a:cs typeface="B Nazanin" pitchFamily="2" charset="-78"/>
              </a:rPr>
              <a:t>n = 3600 3 (m</a:t>
            </a:r>
            <a:r>
              <a:rPr lang="en-US" baseline="30000" dirty="0">
                <a:cs typeface="B Nazanin" pitchFamily="2" charset="-78"/>
              </a:rPr>
              <a:t>3</a:t>
            </a:r>
            <a:r>
              <a:rPr lang="en-US" dirty="0">
                <a:cs typeface="B Nazanin" pitchFamily="2" charset="-78"/>
              </a:rPr>
              <a:t>/s) / 20000 (m</a:t>
            </a:r>
            <a:r>
              <a:rPr lang="en-US" baseline="30000" dirty="0">
                <a:cs typeface="B Nazanin" pitchFamily="2" charset="-78"/>
              </a:rPr>
              <a:t>3</a:t>
            </a:r>
            <a:r>
              <a:rPr lang="en-US" dirty="0">
                <a:cs typeface="B Nazanin" pitchFamily="2" charset="-78"/>
              </a:rPr>
              <a:t>) = </a:t>
            </a:r>
            <a:r>
              <a:rPr lang="en-US" u="sng" dirty="0">
                <a:cs typeface="B Nazanin" pitchFamily="2" charset="-78"/>
              </a:rPr>
              <a:t>0.54</a:t>
            </a:r>
            <a:r>
              <a:rPr lang="en-US" dirty="0">
                <a:cs typeface="B Nazanin" pitchFamily="2" charset="-78"/>
              </a:rPr>
              <a:t> (1/h)</a:t>
            </a:r>
          </a:p>
        </p:txBody>
      </p:sp>
    </p:spTree>
    <p:extLst>
      <p:ext uri="{BB962C8B-B14F-4D97-AF65-F5344CB8AC3E}">
        <p14:creationId xmlns:p14="http://schemas.microsoft.com/office/powerpoint/2010/main" val="20407566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HEPA FILTER</a:t>
            </a:r>
            <a:endParaRPr lang="en-US" dirty="0"/>
          </a:p>
        </p:txBody>
      </p:sp>
      <p:sp>
        <p:nvSpPr>
          <p:cNvPr id="3" name="Content Placeholder 2"/>
          <p:cNvSpPr>
            <a:spLocks noGrp="1"/>
          </p:cNvSpPr>
          <p:nvPr>
            <p:ph idx="1"/>
          </p:nvPr>
        </p:nvSpPr>
        <p:spPr/>
        <p:txBody>
          <a:bodyPr/>
          <a:lstStyle/>
          <a:p>
            <a:r>
              <a:rPr lang="fa-IR" dirty="0" smtClean="0">
                <a:cs typeface="B Nazanin" pitchFamily="2" charset="-78"/>
              </a:rPr>
              <a:t>فیلتر هپا از درهم تنیده شدن نامنظم و کاملاً تصادفی الیاف های فایبرگلاس، پوشال و یا حصیر و فشردن آنها ساخته می شود و در یک قاب محکم و مقاوم قرار می گیرد.</a:t>
            </a:r>
          </a:p>
          <a:p>
            <a:r>
              <a:rPr lang="fa-IR" dirty="0" smtClean="0">
                <a:cs typeface="B Nazanin" pitchFamily="2" charset="-78"/>
              </a:rPr>
              <a:t>پورسایزالیاف های تشکیل دهنده فیلتر هپا تا ۰/۳ میکرون است.</a:t>
            </a:r>
          </a:p>
          <a:p>
            <a:r>
              <a:rPr lang="fa-IR" dirty="0" smtClean="0">
                <a:cs typeface="B Nazanin" pitchFamily="2" charset="-78"/>
              </a:rPr>
              <a:t>1</a:t>
            </a:r>
            <a:r>
              <a:rPr lang="fa-IR" dirty="0" smtClean="0"/>
              <a:t>- </a:t>
            </a:r>
            <a:r>
              <a:rPr lang="fa-IR" dirty="0" smtClean="0">
                <a:cs typeface="B Nazanin" pitchFamily="2" charset="-78"/>
              </a:rPr>
              <a:t>جلوگیری از عبور ذرات</a:t>
            </a:r>
          </a:p>
          <a:p>
            <a:r>
              <a:rPr lang="fa-IR" dirty="0" smtClean="0">
                <a:cs typeface="B Nazanin" pitchFamily="2" charset="-78"/>
              </a:rPr>
              <a:t>۲- گیر افتادن ذرات به علت تراکم بافت الیافی</a:t>
            </a:r>
          </a:p>
          <a:p>
            <a:r>
              <a:rPr lang="fa-IR" dirty="0" smtClean="0">
                <a:cs typeface="B Nazanin" pitchFamily="2" charset="-78"/>
              </a:rPr>
              <a:t>۳- انتشار</a:t>
            </a:r>
            <a:endParaRPr lang="en-US" dirty="0">
              <a:cs typeface="B Nazanin" pitchFamily="2" charset="-78"/>
            </a:endParaRPr>
          </a:p>
        </p:txBody>
      </p:sp>
      <p:pic>
        <p:nvPicPr>
          <p:cNvPr id="4" name="Picture 3" descr="url.png"/>
          <p:cNvPicPr>
            <a:picLocks noChangeAspect="1"/>
          </p:cNvPicPr>
          <p:nvPr/>
        </p:nvPicPr>
        <p:blipFill>
          <a:blip r:embed="rId2" cstate="print"/>
          <a:stretch>
            <a:fillRect/>
          </a:stretch>
        </p:blipFill>
        <p:spPr>
          <a:xfrm>
            <a:off x="539552" y="3717032"/>
            <a:ext cx="2857500" cy="2562225"/>
          </a:xfrm>
          <a:prstGeom prst="rect">
            <a:avLst/>
          </a:prstGeom>
        </p:spPr>
      </p:pic>
    </p:spTree>
    <p:extLst>
      <p:ext uri="{BB962C8B-B14F-4D97-AF65-F5344CB8AC3E}">
        <p14:creationId xmlns:p14="http://schemas.microsoft.com/office/powerpoint/2010/main" val="1498089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dirty="0" smtClean="0">
                <a:solidFill>
                  <a:srgbClr val="C00000"/>
                </a:solidFill>
              </a:rPr>
              <a:t>HEPA FILTER</a:t>
            </a:r>
            <a:endParaRPr lang="en-US" dirty="0">
              <a:solidFill>
                <a:srgbClr val="C00000"/>
              </a:solidFill>
            </a:endParaRPr>
          </a:p>
        </p:txBody>
      </p:sp>
      <p:pic>
        <p:nvPicPr>
          <p:cNvPr id="4" name="Content Placeholder 3" descr="HEPA-filters.jpg"/>
          <p:cNvPicPr>
            <a:picLocks noGrp="1" noChangeAspect="1"/>
          </p:cNvPicPr>
          <p:nvPr>
            <p:ph idx="1"/>
          </p:nvPr>
        </p:nvPicPr>
        <p:blipFill>
          <a:blip r:embed="rId2" cstate="print"/>
          <a:stretch>
            <a:fillRect/>
          </a:stretch>
        </p:blipFill>
        <p:spPr>
          <a:xfrm>
            <a:off x="1187624" y="1989482"/>
            <a:ext cx="6552727" cy="4426731"/>
          </a:xfrm>
        </p:spPr>
      </p:pic>
    </p:spTree>
    <p:extLst>
      <p:ext uri="{BB962C8B-B14F-4D97-AF65-F5344CB8AC3E}">
        <p14:creationId xmlns:p14="http://schemas.microsoft.com/office/powerpoint/2010/main" val="29423947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04088"/>
            <a:ext cx="8712968" cy="1143000"/>
          </a:xfrm>
        </p:spPr>
        <p:txBody>
          <a:bodyPr anchor="t">
            <a:normAutofit/>
          </a:bodyPr>
          <a:lstStyle/>
          <a:p>
            <a:pPr algn="ctr"/>
            <a:r>
              <a:rPr lang="fa-IR" sz="4000" b="1" dirty="0" smtClean="0">
                <a:solidFill>
                  <a:srgbClr val="FF0000"/>
                </a:solidFill>
                <a:cs typeface="B Nazanin" pitchFamily="2" charset="-78"/>
              </a:rPr>
              <a:t>نکات مهم در بازرسی از هود های آزمایشگاهی</a:t>
            </a:r>
            <a:endParaRPr lang="en-US" sz="4000" b="1" dirty="0">
              <a:solidFill>
                <a:srgbClr val="FF0000"/>
              </a:solidFill>
              <a:cs typeface="B Nazanin" pitchFamily="2" charset="-78"/>
            </a:endParaRPr>
          </a:p>
        </p:txBody>
      </p:sp>
      <p:sp>
        <p:nvSpPr>
          <p:cNvPr id="3" name="Content Placeholder 2"/>
          <p:cNvSpPr>
            <a:spLocks noGrp="1"/>
          </p:cNvSpPr>
          <p:nvPr>
            <p:ph idx="1"/>
          </p:nvPr>
        </p:nvSpPr>
        <p:spPr/>
        <p:txBody>
          <a:bodyPr>
            <a:normAutofit fontScale="92500" lnSpcReduction="10000"/>
          </a:bodyPr>
          <a:lstStyle/>
          <a:p>
            <a:pPr algn="just"/>
            <a:r>
              <a:rPr lang="fa-IR" b="1" dirty="0"/>
              <a:t>- </a:t>
            </a:r>
            <a:r>
              <a:rPr lang="fa-IR" dirty="0">
                <a:cs typeface="B Nazanin" pitchFamily="2" charset="-78"/>
              </a:rPr>
              <a:t>هودهاي زيست ايمني بايد توسط شركت هاي فروشنده معتبر از نظر وضعيت مناسب سيستم و كارايي درست هود تأييد شده باشد، اين شركتها بايد داراي گواهي مهارت و خبرگي لازم از مؤسسات مرتبط باشند</a:t>
            </a:r>
            <a:r>
              <a:rPr lang="fa-IR" dirty="0" smtClean="0">
                <a:cs typeface="B Nazanin" pitchFamily="2" charset="-78"/>
              </a:rPr>
              <a:t>.</a:t>
            </a:r>
          </a:p>
          <a:p>
            <a:pPr algn="just"/>
            <a:r>
              <a:rPr lang="fa-IR" dirty="0" smtClean="0">
                <a:cs typeface="B Nazanin" pitchFamily="2" charset="-78"/>
              </a:rPr>
              <a:t>-</a:t>
            </a:r>
            <a:r>
              <a:rPr lang="fa-IR" dirty="0">
                <a:cs typeface="B Nazanin" pitchFamily="2" charset="-78"/>
              </a:rPr>
              <a:t> تمام هودهايي كه براي محصولات و بافتهاي انساني يا عوامل عفوني يا عوامل بالقوه عفوني استفاده مي شوند، بايد بطور سالانه از نظر صحت كاركرد تأييد شوند.</a:t>
            </a:r>
            <a:br>
              <a:rPr lang="fa-IR" dirty="0">
                <a:cs typeface="B Nazanin" pitchFamily="2" charset="-78"/>
              </a:rPr>
            </a:br>
            <a:r>
              <a:rPr lang="fa-IR" dirty="0">
                <a:cs typeface="B Nazanin" pitchFamily="2" charset="-78"/>
              </a:rPr>
              <a:t>- هودهايي كه براي مواد و عوامل غيرعفوني استفاده مي شود، حداقل بايد هر دو سال يكبار از نظر صحت كاركرد تأييد شوند</a:t>
            </a:r>
            <a:r>
              <a:rPr lang="fa-IR" dirty="0" smtClean="0">
                <a:cs typeface="B Nazanin" pitchFamily="2" charset="-78"/>
              </a:rPr>
              <a:t>.</a:t>
            </a:r>
          </a:p>
          <a:p>
            <a:pPr algn="just"/>
            <a:r>
              <a:rPr lang="fa-IR" dirty="0" smtClean="0">
                <a:cs typeface="B Nazanin" pitchFamily="2" charset="-78"/>
              </a:rPr>
              <a:t>-</a:t>
            </a:r>
            <a:r>
              <a:rPr lang="fa-IR" dirty="0">
                <a:cs typeface="B Nazanin" pitchFamily="2" charset="-78"/>
              </a:rPr>
              <a:t> تمام هودهايي كه جديداً خريداري مي شوند يا هودهايي كه جابجا مي شوند براي هر نوع كار آزمايشگاهي بايد قبل از كاركردن با آنها از نظر صحت كاركرد تأييد شوند.</a:t>
            </a:r>
            <a:br>
              <a:rPr lang="fa-IR" dirty="0">
                <a:cs typeface="B Nazanin" pitchFamily="2" charset="-78"/>
              </a:rPr>
            </a:br>
            <a:r>
              <a:rPr lang="fa-IR" dirty="0">
                <a:cs typeface="B Nazanin" pitchFamily="2" charset="-78"/>
              </a:rPr>
              <a:t>اگر در هودي با عوامل عفوني كارشده باشد و اين عوامل از طريق ايجاد </a:t>
            </a:r>
            <a:r>
              <a:rPr lang="fa-IR" dirty="0" smtClean="0">
                <a:cs typeface="B Nazanin" pitchFamily="2" charset="-78"/>
              </a:rPr>
              <a:t>آئروسل </a:t>
            </a:r>
            <a:r>
              <a:rPr lang="fa-IR" dirty="0">
                <a:cs typeface="B Nazanin" pitchFamily="2" charset="-78"/>
              </a:rPr>
              <a:t>منتقل مي شوند، (مانند </a:t>
            </a:r>
            <a:r>
              <a:rPr lang="en-US" dirty="0" err="1">
                <a:cs typeface="B Nazanin" pitchFamily="2" charset="-78"/>
              </a:rPr>
              <a:t>vaccinia</a:t>
            </a:r>
            <a:r>
              <a:rPr lang="en-US" dirty="0">
                <a:cs typeface="B Nazanin" pitchFamily="2" charset="-78"/>
              </a:rPr>
              <a:t> Virus ) </a:t>
            </a:r>
            <a:r>
              <a:rPr lang="fa-IR" dirty="0">
                <a:cs typeface="B Nazanin" pitchFamily="2" charset="-78"/>
              </a:rPr>
              <a:t>بايد قبل از جابجايي يا تعمير هود بوسيله گاز فرمالدئيد بطور كامل گندزدايي شود</a:t>
            </a:r>
            <a:r>
              <a:rPr lang="fa-IR" dirty="0" smtClean="0">
                <a:cs typeface="B Nazanin" pitchFamily="2" charset="-78"/>
              </a:rPr>
              <a:t>.</a:t>
            </a:r>
          </a:p>
          <a:p>
            <a:pPr algn="just"/>
            <a:endParaRPr lang="fa-IR" dirty="0">
              <a:cs typeface="B Nazanin" pitchFamily="2" charset="-78"/>
            </a:endParaRPr>
          </a:p>
          <a:p>
            <a:endParaRPr lang="en-US" dirty="0"/>
          </a:p>
        </p:txBody>
      </p:sp>
    </p:spTree>
    <p:extLst>
      <p:ext uri="{BB962C8B-B14F-4D97-AF65-F5344CB8AC3E}">
        <p14:creationId xmlns:p14="http://schemas.microsoft.com/office/powerpoint/2010/main" val="3822162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143000"/>
          </a:xfrm>
        </p:spPr>
        <p:txBody>
          <a:bodyPr>
            <a:normAutofit/>
          </a:bodyPr>
          <a:lstStyle/>
          <a:p>
            <a:pPr algn="ctr"/>
            <a:r>
              <a:rPr lang="fa-IR" sz="4000" b="1" dirty="0">
                <a:solidFill>
                  <a:srgbClr val="FF0000"/>
                </a:solidFill>
                <a:cs typeface="B Nazanin" pitchFamily="2" charset="-78"/>
              </a:rPr>
              <a:t>نکات مهم در بازرسی از هود های آزمایشگاهی</a:t>
            </a:r>
            <a:endParaRPr lang="en-US" sz="4000" dirty="0"/>
          </a:p>
        </p:txBody>
      </p:sp>
      <p:sp>
        <p:nvSpPr>
          <p:cNvPr id="3" name="Content Placeholder 2"/>
          <p:cNvSpPr>
            <a:spLocks noGrp="1"/>
          </p:cNvSpPr>
          <p:nvPr>
            <p:ph idx="1"/>
          </p:nvPr>
        </p:nvSpPr>
        <p:spPr/>
        <p:txBody>
          <a:bodyPr/>
          <a:lstStyle/>
          <a:p>
            <a:pPr algn="just"/>
            <a:r>
              <a:rPr lang="fa-IR" dirty="0" smtClean="0">
                <a:cs typeface="B Nazanin" pitchFamily="2" charset="-78"/>
              </a:rPr>
              <a:t>در صورت مجهز بودن هود به لامپ </a:t>
            </a:r>
            <a:r>
              <a:rPr lang="en-US" dirty="0" smtClean="0">
                <a:cs typeface="B Nazanin" pitchFamily="2" charset="-78"/>
              </a:rPr>
              <a:t>UV</a:t>
            </a:r>
            <a:r>
              <a:rPr lang="fa-IR" dirty="0" smtClean="0">
                <a:cs typeface="B Nazanin" pitchFamily="2" charset="-78"/>
              </a:rPr>
              <a:t> شیشه هود به طور کامل پایین کشیده شود و پنجره آن بسته باشد لامپ </a:t>
            </a:r>
            <a:r>
              <a:rPr lang="en-US" dirty="0" smtClean="0">
                <a:cs typeface="B Nazanin" pitchFamily="2" charset="-78"/>
              </a:rPr>
              <a:t>UV</a:t>
            </a:r>
            <a:r>
              <a:rPr lang="fa-IR" dirty="0" smtClean="0">
                <a:cs typeface="B Nazanin" pitchFamily="2" charset="-78"/>
              </a:rPr>
              <a:t> باید بطور هفتگی تمیز گرددتا گردو غبار ؤ الودگی مانع عملکرد صحیح آن نشود و سنجش های دوره ای جهت تعیین وجود مواجهه پرسنل انجام پذیرد</a:t>
            </a:r>
            <a:endParaRPr lang="en-US" dirty="0">
              <a:cs typeface="B Nazanin" pitchFamily="2" charset="-78"/>
            </a:endParaRPr>
          </a:p>
        </p:txBody>
      </p:sp>
    </p:spTree>
    <p:extLst>
      <p:ext uri="{BB962C8B-B14F-4D97-AF65-F5344CB8AC3E}">
        <p14:creationId xmlns:p14="http://schemas.microsoft.com/office/powerpoint/2010/main" val="36692026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fa-IR" dirty="0" smtClean="0">
                <a:solidFill>
                  <a:srgbClr val="92D050"/>
                </a:solidFill>
                <a:cs typeface="B Titr" pitchFamily="2" charset="-78"/>
              </a:rPr>
              <a:t>انواع اتاق از نظر فشار </a:t>
            </a:r>
            <a:endParaRPr lang="en-US" dirty="0">
              <a:solidFill>
                <a:srgbClr val="92D050"/>
              </a:solidFill>
              <a:cs typeface="B Titr" pitchFamily="2" charset="-78"/>
            </a:endParaRPr>
          </a:p>
        </p:txBody>
      </p:sp>
      <p:sp>
        <p:nvSpPr>
          <p:cNvPr id="3" name="Content Placeholder 2"/>
          <p:cNvSpPr>
            <a:spLocks noGrp="1"/>
          </p:cNvSpPr>
          <p:nvPr>
            <p:ph idx="1"/>
          </p:nvPr>
        </p:nvSpPr>
        <p:spPr>
          <a:xfrm>
            <a:off x="179512" y="1935480"/>
            <a:ext cx="8507288" cy="4389120"/>
          </a:xfrm>
        </p:spPr>
        <p:txBody>
          <a:bodyPr/>
          <a:lstStyle/>
          <a:p>
            <a:r>
              <a:rPr lang="fa-IR" dirty="0" smtClean="0">
                <a:solidFill>
                  <a:srgbClr val="C00000"/>
                </a:solidFill>
                <a:cs typeface="B Titr" pitchFamily="2" charset="-78"/>
              </a:rPr>
              <a:t>اتاق فشار منفی</a:t>
            </a:r>
          </a:p>
          <a:p>
            <a:r>
              <a:rPr lang="fa-IR" dirty="0" smtClean="0">
                <a:cs typeface="B Nazanin" pitchFamily="2" charset="-78"/>
              </a:rPr>
              <a:t>اتاقی که فشار منفی دارد فشار کمتری نسبت به بخش مجاور دارد در نتیجه از خروج هوا از اتاق و ورود به بخش های مجاور جلوگیری می کند. اتاق پاتولوژی و اتاق های ایزوله  باید دارای این خصوصیت باشد فشار منفی بین </a:t>
            </a:r>
            <a:r>
              <a:rPr lang="en-US" dirty="0" smtClean="0">
                <a:latin typeface="Times New Roman" pitchFamily="18" charset="0"/>
                <a:cs typeface="Times New Roman" pitchFamily="18" charset="0"/>
              </a:rPr>
              <a:t>0.25-2.5pa</a:t>
            </a:r>
            <a:r>
              <a:rPr lang="fa-IR" dirty="0" smtClean="0">
                <a:latin typeface="Times New Roman" pitchFamily="18" charset="0"/>
                <a:cs typeface="Times New Roman" pitchFamily="18" charset="0"/>
              </a:rPr>
              <a:t> </a:t>
            </a:r>
            <a:r>
              <a:rPr lang="fa-IR" dirty="0" smtClean="0">
                <a:latin typeface="Times New Roman" pitchFamily="18" charset="0"/>
                <a:cs typeface="B Nazanin" pitchFamily="2" charset="-78"/>
              </a:rPr>
              <a:t>برای اتاق های ایزوله توصیه می شود </a:t>
            </a:r>
          </a:p>
          <a:p>
            <a:r>
              <a:rPr lang="fa-IR" dirty="0" smtClean="0">
                <a:solidFill>
                  <a:srgbClr val="C00000"/>
                </a:solidFill>
                <a:cs typeface="B Titr" pitchFamily="2" charset="-78"/>
              </a:rPr>
              <a:t>اتاق فشار مثبت</a:t>
            </a:r>
            <a:r>
              <a:rPr lang="fa-IR" dirty="0" smtClean="0">
                <a:cs typeface="B Nazanin" pitchFamily="2" charset="-78"/>
              </a:rPr>
              <a:t>اتاقی که فشار مثبت دارد فشار بیشتری نسبت به بخش های مجاور دارد که از ورود هوا به اتاق جلوگیری می نماید اتاق عمل باید فشار مثبت باشد</a:t>
            </a:r>
            <a:endParaRPr lang="fa-IR" dirty="0" smtClean="0">
              <a:solidFill>
                <a:srgbClr val="C00000"/>
              </a:solidFill>
              <a:cs typeface="B Titr" pitchFamily="2" charset="-78"/>
            </a:endParaRPr>
          </a:p>
          <a:p>
            <a:endParaRPr lang="en-US" dirty="0">
              <a:cs typeface="B Nazanin"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Titr" pitchFamily="2" charset="-78"/>
              </a:rPr>
              <a:t>رتبه بندی </a:t>
            </a:r>
            <a:endParaRPr lang="en-US" dirty="0">
              <a:cs typeface="B Titr" pitchFamily="2" charset="-78"/>
            </a:endParaRPr>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564904"/>
            <a:ext cx="732416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7658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fa-IR" dirty="0" smtClean="0">
                <a:solidFill>
                  <a:srgbClr val="C00000"/>
                </a:solidFill>
                <a:cs typeface="B Titr" pitchFamily="2" charset="-78"/>
              </a:rPr>
              <a:t>سیستم تهویه در بیمارستان ها </a:t>
            </a:r>
            <a:endParaRPr lang="en-US" dirty="0">
              <a:solidFill>
                <a:srgbClr val="C00000"/>
              </a:solidFill>
              <a:cs typeface="B Titr" pitchFamily="2" charset="-78"/>
            </a:endParaRPr>
          </a:p>
        </p:txBody>
      </p:sp>
      <p:sp>
        <p:nvSpPr>
          <p:cNvPr id="3" name="Content Placeholder 2"/>
          <p:cNvSpPr>
            <a:spLocks noGrp="1"/>
          </p:cNvSpPr>
          <p:nvPr>
            <p:ph idx="1"/>
          </p:nvPr>
        </p:nvSpPr>
        <p:spPr/>
        <p:txBody>
          <a:bodyPr/>
          <a:lstStyle/>
          <a:p>
            <a:r>
              <a:rPr lang="fa-IR" dirty="0" smtClean="0">
                <a:cs typeface="B Nazanin" pitchFamily="2" charset="-78"/>
              </a:rPr>
              <a:t>10 تا 16 درصد عفونتهای بیمارستانی هوابرد می باشد. خطر عفونت از طریق مسیر هوابرد تابعی از غلظت ذرات می باشدبا کاهش غلظت ذرات شانس عفونت و در نتیجه تعداد بیماران آلوده کاهش می یابد</a:t>
            </a:r>
          </a:p>
          <a:p>
            <a:endParaRPr lang="en-US" dirty="0">
              <a:cs typeface="B Nazanin" pitchFamily="2" charset="-78"/>
            </a:endParaRPr>
          </a:p>
        </p:txBody>
      </p:sp>
      <p:pic>
        <p:nvPicPr>
          <p:cNvPr id="4" name="Picture 3" descr="123.gif"/>
          <p:cNvPicPr>
            <a:picLocks noChangeAspect="1"/>
          </p:cNvPicPr>
          <p:nvPr/>
        </p:nvPicPr>
        <p:blipFill>
          <a:blip r:embed="rId2" cstate="print"/>
          <a:stretch>
            <a:fillRect/>
          </a:stretch>
        </p:blipFill>
        <p:spPr>
          <a:xfrm>
            <a:off x="395536" y="3207581"/>
            <a:ext cx="4896544" cy="3430971"/>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fa-IR" dirty="0" smtClean="0">
                <a:solidFill>
                  <a:srgbClr val="C00000"/>
                </a:solidFill>
                <a:cs typeface="B Titr" pitchFamily="2" charset="-78"/>
              </a:rPr>
              <a:t>سیستم تهویه در بیمارستان ها </a:t>
            </a:r>
            <a:endParaRPr lang="en-US" dirty="0"/>
          </a:p>
        </p:txBody>
      </p:sp>
      <p:sp>
        <p:nvSpPr>
          <p:cNvPr id="3" name="Content Placeholder 2"/>
          <p:cNvSpPr>
            <a:spLocks noGrp="1"/>
          </p:cNvSpPr>
          <p:nvPr>
            <p:ph idx="1"/>
          </p:nvPr>
        </p:nvSpPr>
        <p:spPr/>
        <p:txBody>
          <a:bodyPr/>
          <a:lstStyle/>
          <a:p>
            <a:r>
              <a:rPr lang="fa-IR" dirty="0" smtClean="0">
                <a:cs typeface="B Nazanin" pitchFamily="2" charset="-78"/>
              </a:rPr>
              <a:t>اجزای اصلی در طراحی سیستم تهویه بیمارستانی</a:t>
            </a:r>
          </a:p>
          <a:p>
            <a:r>
              <a:rPr lang="fa-IR" dirty="0" smtClean="0">
                <a:cs typeface="B Nazanin" pitchFamily="2" charset="-78"/>
              </a:rPr>
              <a:t>الف: میزان تهویه : مقدار و کیفیت هوایی که به داخل ساختمان وارد یا خارج می شود </a:t>
            </a:r>
          </a:p>
          <a:p>
            <a:r>
              <a:rPr lang="fa-IR" dirty="0" smtClean="0">
                <a:cs typeface="B Nazanin" pitchFamily="2" charset="-78"/>
              </a:rPr>
              <a:t>ب) جهت جریان هوا </a:t>
            </a:r>
          </a:p>
          <a:p>
            <a:r>
              <a:rPr lang="fa-IR" dirty="0" smtClean="0">
                <a:cs typeface="B Nazanin" pitchFamily="2" charset="-78"/>
              </a:rPr>
              <a:t>ج) الگوی انتشار </a:t>
            </a:r>
          </a:p>
          <a:p>
            <a:pPr algn="just"/>
            <a:r>
              <a:rPr lang="fa-IR" dirty="0" smtClean="0">
                <a:cs typeface="B Nazanin" pitchFamily="2" charset="-78"/>
              </a:rPr>
              <a:t>نرخ تهویه هوای پیشنهادی مرکز کنترل بیماریهای آمریکا 12-6 بار در ساعت می باشد. اگر نرخ تعویض 12 بار در ساعت باشد در عرض 35 دقیقه 99/9 درصد آلاینده هوابرد کاهش پیدا می کند.</a:t>
            </a:r>
            <a:endParaRPr lang="en-US" dirty="0">
              <a:cs typeface="B Nazanin" pitchFamily="2" charset="-78"/>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fa-IR" dirty="0">
                <a:solidFill>
                  <a:srgbClr val="C00000"/>
                </a:solidFill>
                <a:cs typeface="B Titr" pitchFamily="2" charset="-78"/>
              </a:rPr>
              <a:t>سیستم تهویه در بیمارستان ها </a:t>
            </a:r>
            <a:endParaRPr lang="en-US" dirty="0"/>
          </a:p>
        </p:txBody>
      </p:sp>
      <p:sp>
        <p:nvSpPr>
          <p:cNvPr id="3" name="Content Placeholder 2"/>
          <p:cNvSpPr>
            <a:spLocks noGrp="1"/>
          </p:cNvSpPr>
          <p:nvPr>
            <p:ph idx="1"/>
          </p:nvPr>
        </p:nvSpPr>
        <p:spPr/>
        <p:txBody>
          <a:bodyPr/>
          <a:lstStyle/>
          <a:p>
            <a:r>
              <a:rPr lang="fa-IR" dirty="0" smtClean="0">
                <a:cs typeface="B Nazanin" pitchFamily="2" charset="-78"/>
              </a:rPr>
              <a:t>انواع سیستم های تهویه بیمارستان</a:t>
            </a:r>
          </a:p>
          <a:p>
            <a:r>
              <a:rPr lang="fa-IR" dirty="0" smtClean="0">
                <a:cs typeface="B Nazanin" pitchFamily="2" charset="-78"/>
              </a:rPr>
              <a:t>1- تهویه طبیعی</a:t>
            </a:r>
          </a:p>
          <a:p>
            <a:r>
              <a:rPr lang="fa-IR" dirty="0" smtClean="0">
                <a:cs typeface="B Nazanin" pitchFamily="2" charset="-78"/>
              </a:rPr>
              <a:t>2- تهویه مکانیکی</a:t>
            </a:r>
          </a:p>
          <a:p>
            <a:r>
              <a:rPr lang="fa-IR" dirty="0" smtClean="0">
                <a:cs typeface="B Nazanin" pitchFamily="2" charset="-78"/>
              </a:rPr>
              <a:t>3- تهویه ترکیبی</a:t>
            </a:r>
          </a:p>
          <a:p>
            <a:r>
              <a:rPr lang="fa-IR" dirty="0" smtClean="0">
                <a:cs typeface="B Nazanin" pitchFamily="2" charset="-78"/>
              </a:rPr>
              <a:t>فرق سیستم تهویه مطبوع در بیمارستان و تهویه صنعتی در فراهم آوردن پارامتر های آسایشی مانند دما و رطوبت</a:t>
            </a:r>
            <a:endParaRPr lang="en-US" dirty="0">
              <a:cs typeface="B Nazanin" pitchFamily="2" charset="-78"/>
            </a:endParaRPr>
          </a:p>
        </p:txBody>
      </p:sp>
    </p:spTree>
    <p:extLst>
      <p:ext uri="{BB962C8B-B14F-4D97-AF65-F5344CB8AC3E}">
        <p14:creationId xmlns:p14="http://schemas.microsoft.com/office/powerpoint/2010/main" val="22705744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fa-IR" dirty="0" smtClean="0">
                <a:cs typeface="B Nazanin" pitchFamily="2" charset="-78"/>
              </a:rPr>
              <a:t>اصول پایه در سیستم تهویه مطبوع</a:t>
            </a:r>
            <a:endParaRPr lang="en-US" dirty="0">
              <a:cs typeface="B Nazanin" pitchFamily="2" charset="-78"/>
            </a:endParaRPr>
          </a:p>
        </p:txBody>
      </p:sp>
      <p:sp>
        <p:nvSpPr>
          <p:cNvPr id="3" name="Content Placeholder 2"/>
          <p:cNvSpPr>
            <a:spLocks noGrp="1"/>
          </p:cNvSpPr>
          <p:nvPr>
            <p:ph idx="1"/>
          </p:nvPr>
        </p:nvSpPr>
        <p:spPr/>
        <p:txBody>
          <a:bodyPr/>
          <a:lstStyle/>
          <a:p>
            <a:r>
              <a:rPr lang="fa-IR" dirty="0" smtClean="0">
                <a:cs typeface="B Nazanin" pitchFamily="2" charset="-78"/>
              </a:rPr>
              <a:t>اهداف استفاده از سیستم تهویه مطبوع:</a:t>
            </a:r>
          </a:p>
          <a:p>
            <a:r>
              <a:rPr lang="fa-IR" dirty="0" smtClean="0">
                <a:cs typeface="B Nazanin" pitchFamily="2" charset="-78"/>
              </a:rPr>
              <a:t>1- نگهداری دما و رطوبت در سطح مطلوب</a:t>
            </a:r>
          </a:p>
          <a:p>
            <a:r>
              <a:rPr lang="fa-IR" dirty="0" smtClean="0">
                <a:cs typeface="B Nazanin" pitchFamily="2" charset="-78"/>
              </a:rPr>
              <a:t>2- کنترل بو</a:t>
            </a:r>
          </a:p>
          <a:p>
            <a:r>
              <a:rPr lang="fa-IR" dirty="0" smtClean="0">
                <a:cs typeface="B Nazanin" pitchFamily="2" charset="-78"/>
              </a:rPr>
              <a:t>3- حذف هوای آلوده</a:t>
            </a:r>
          </a:p>
          <a:p>
            <a:r>
              <a:rPr lang="fa-IR" dirty="0" smtClean="0">
                <a:cs typeface="B Nazanin" pitchFamily="2" charset="-78"/>
              </a:rPr>
              <a:t>4- فراهم نمودن هوای مورد نیازبرای کارکنان و بیماران </a:t>
            </a:r>
          </a:p>
          <a:p>
            <a:r>
              <a:rPr lang="fa-IR" dirty="0" smtClean="0">
                <a:cs typeface="B Nazanin" pitchFamily="2" charset="-78"/>
              </a:rPr>
              <a:t>5- کاهش خطرات انتقال پاتوژن ها </a:t>
            </a:r>
            <a:endParaRPr lang="en-US" dirty="0">
              <a:cs typeface="B Nazanin" pitchFamily="2" charset="-78"/>
            </a:endParaRPr>
          </a:p>
        </p:txBody>
      </p:sp>
    </p:spTree>
    <p:extLst>
      <p:ext uri="{BB962C8B-B14F-4D97-AF65-F5344CB8AC3E}">
        <p14:creationId xmlns:p14="http://schemas.microsoft.com/office/powerpoint/2010/main" val="35704264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cs typeface="B Nazanin" pitchFamily="2" charset="-78"/>
              </a:rPr>
              <a:t>سیستم تهویه مطبوع مرکزی</a:t>
            </a:r>
            <a:endParaRPr lang="en-US" b="1" dirty="0">
              <a:solidFill>
                <a:srgbClr val="FF0000"/>
              </a:solidFill>
              <a:cs typeface="B Nazanin" pitchFamily="2" charset="-78"/>
            </a:endParaRPr>
          </a:p>
        </p:txBody>
      </p:sp>
      <p:sp>
        <p:nvSpPr>
          <p:cNvPr id="3" name="Content Placeholder 2"/>
          <p:cNvSpPr>
            <a:spLocks noGrp="1"/>
          </p:cNvSpPr>
          <p:nvPr>
            <p:ph idx="1"/>
          </p:nvPr>
        </p:nvSpPr>
        <p:spPr/>
        <p:txBody>
          <a:bodyPr/>
          <a:lstStyle/>
          <a:p>
            <a:r>
              <a:rPr lang="fa-IR" dirty="0" smtClean="0">
                <a:cs typeface="B Nazanin" pitchFamily="2" charset="-78"/>
              </a:rPr>
              <a:t>هوای وارد به سیستم توزیع پس از تنظیم دما و رطوبت از مجموعه ای از فیلتر ها برای پاکسازی عبور داده شده در بخش های مختلف توزیع می شود</a:t>
            </a:r>
          </a:p>
          <a:p>
            <a:endParaRPr lang="fa-IR"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3140968"/>
            <a:ext cx="3623020" cy="309282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3140968"/>
            <a:ext cx="3796515" cy="2828404"/>
          </a:xfrm>
          <a:prstGeom prst="rect">
            <a:avLst/>
          </a:prstGeom>
        </p:spPr>
      </p:pic>
    </p:spTree>
    <p:extLst>
      <p:ext uri="{BB962C8B-B14F-4D97-AF65-F5344CB8AC3E}">
        <p14:creationId xmlns:p14="http://schemas.microsoft.com/office/powerpoint/2010/main" val="24058944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fa-IR" b="1" dirty="0" smtClean="0">
                <a:solidFill>
                  <a:srgbClr val="FF0000"/>
                </a:solidFill>
                <a:cs typeface="B Nazanin" pitchFamily="2" charset="-78"/>
              </a:rPr>
              <a:t>سیستم های هوا ساز( تهویه مرکزی)</a:t>
            </a:r>
            <a:endParaRPr lang="en-US" b="1" dirty="0">
              <a:solidFill>
                <a:srgbClr val="FF0000"/>
              </a:solidFill>
              <a:cs typeface="B Nazanin" pitchFamily="2" charset="-78"/>
            </a:endParaRPr>
          </a:p>
        </p:txBody>
      </p:sp>
      <p:sp>
        <p:nvSpPr>
          <p:cNvPr id="3" name="Content Placeholder 2"/>
          <p:cNvSpPr>
            <a:spLocks noGrp="1"/>
          </p:cNvSpPr>
          <p:nvPr>
            <p:ph idx="1"/>
          </p:nvPr>
        </p:nvSpPr>
        <p:spPr/>
        <p:txBody>
          <a:bodyPr/>
          <a:lstStyle/>
          <a:p>
            <a:pPr algn="just"/>
            <a:r>
              <a:rPr lang="fa-IR" dirty="0" smtClean="0">
                <a:cs typeface="B Nazanin" pitchFamily="2" charset="-78"/>
              </a:rPr>
              <a:t>دستگاه </a:t>
            </a:r>
            <a:r>
              <a:rPr lang="fa-IR" dirty="0">
                <a:cs typeface="B Nazanin" pitchFamily="2" charset="-78"/>
              </a:rPr>
              <a:t>تهويه مركزي (هواساز) از بخشهاي اصلي فيلتر ، فن ، كويل هاي گرمايي و سرمايي ، رطوبت زن و تجهيزات كنترلي تشكيل مي شود . كويل هاي گرمايي معمولا با آب داغ ، بخار و برق عمل مي كنند . كويلهاي سرمايي با آب مبرد و يا مستقيما با يك ماده مبرد كار مي كنند . </a:t>
            </a:r>
            <a:endParaRPr lang="en-US" dirty="0">
              <a:cs typeface="B Nazanin"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650" y="3212976"/>
            <a:ext cx="7124700" cy="3187700"/>
          </a:xfrm>
          <a:prstGeom prst="rect">
            <a:avLst/>
          </a:prstGeom>
        </p:spPr>
      </p:pic>
    </p:spTree>
    <p:extLst>
      <p:ext uri="{BB962C8B-B14F-4D97-AF65-F5344CB8AC3E}">
        <p14:creationId xmlns:p14="http://schemas.microsoft.com/office/powerpoint/2010/main" val="2263369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solidFill>
                  <a:srgbClr val="FF0000"/>
                </a:solidFill>
                <a:cs typeface="B Nazanin" pitchFamily="2" charset="-78"/>
              </a:rPr>
              <a:t>سیستم های هوا ساز( تهویه مرکزی)</a:t>
            </a:r>
            <a:endParaRPr lang="en-US" dirty="0"/>
          </a:p>
        </p:txBody>
      </p:sp>
      <p:sp>
        <p:nvSpPr>
          <p:cNvPr id="3" name="Content Placeholder 2"/>
          <p:cNvSpPr>
            <a:spLocks noGrp="1"/>
          </p:cNvSpPr>
          <p:nvPr>
            <p:ph idx="1"/>
          </p:nvPr>
        </p:nvSpPr>
        <p:spPr/>
        <p:txBody>
          <a:bodyPr/>
          <a:lstStyle/>
          <a:p>
            <a:pPr algn="just"/>
            <a:r>
              <a:rPr lang="fa-IR" dirty="0">
                <a:cs typeface="B Nazanin" pitchFamily="2" charset="-78"/>
              </a:rPr>
              <a:t>در حالت دوم كويل دستگاه هواساز اواپراتور يك سيستم تبريد مي باشد . با تنظيم هاي مختلف بخش هاي گرمايي ، سرمايي ، رطوبت زن و غيره در مجموعه دستگاه هواساز مي توان سيستم هاي مختلف تهويه مطبوع را براي پروژه هاي با شرايط متفاوت طراحي نمود . دستگاه هواساز معمولا با دو كانال ؛ رفت و برگشت هوا به داخل ساختمان و به وسيله يك كانال به هواي تازه خارج ارتباط دارد</a:t>
            </a:r>
            <a:endParaRPr lang="en-US" dirty="0"/>
          </a:p>
        </p:txBody>
      </p:sp>
    </p:spTree>
    <p:extLst>
      <p:ext uri="{BB962C8B-B14F-4D97-AF65-F5344CB8AC3E}">
        <p14:creationId xmlns:p14="http://schemas.microsoft.com/office/powerpoint/2010/main" val="25996109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04088"/>
            <a:ext cx="8856984" cy="1143000"/>
          </a:xfrm>
        </p:spPr>
        <p:txBody>
          <a:bodyPr>
            <a:normAutofit/>
          </a:bodyPr>
          <a:lstStyle/>
          <a:p>
            <a:pPr algn="ctr"/>
            <a:r>
              <a:rPr lang="fa-IR" sz="4000" b="1" dirty="0" smtClean="0">
                <a:solidFill>
                  <a:srgbClr val="FF0000"/>
                </a:solidFill>
                <a:cs typeface="B Nazanin" pitchFamily="2" charset="-78"/>
              </a:rPr>
              <a:t>نکات مهم در بازرسی سیستم تهویه</a:t>
            </a:r>
            <a:r>
              <a:rPr lang="fa-IR" b="1" dirty="0" smtClean="0">
                <a:solidFill>
                  <a:srgbClr val="FF0000"/>
                </a:solidFill>
                <a:cs typeface="B Nazanin" pitchFamily="2" charset="-78"/>
              </a:rPr>
              <a:t> </a:t>
            </a:r>
            <a:r>
              <a:rPr lang="fa-IR" sz="3600" b="1" dirty="0" smtClean="0">
                <a:solidFill>
                  <a:srgbClr val="FF0000"/>
                </a:solidFill>
                <a:cs typeface="B Nazanin" pitchFamily="2" charset="-78"/>
              </a:rPr>
              <a:t>بیمارستان</a:t>
            </a:r>
            <a:endParaRPr lang="en-US" sz="3600" b="1" dirty="0">
              <a:solidFill>
                <a:srgbClr val="FF0000"/>
              </a:solidFill>
              <a:cs typeface="B Nazanin" pitchFamily="2" charset="-78"/>
            </a:endParaRPr>
          </a:p>
        </p:txBody>
      </p:sp>
      <p:sp>
        <p:nvSpPr>
          <p:cNvPr id="3" name="Content Placeholder 2"/>
          <p:cNvSpPr>
            <a:spLocks noGrp="1"/>
          </p:cNvSpPr>
          <p:nvPr>
            <p:ph idx="1"/>
          </p:nvPr>
        </p:nvSpPr>
        <p:spPr/>
        <p:txBody>
          <a:bodyPr/>
          <a:lstStyle/>
          <a:p>
            <a:r>
              <a:rPr lang="fa-IR" dirty="0" smtClean="0">
                <a:cs typeface="B Nazanin" pitchFamily="2" charset="-78"/>
              </a:rPr>
              <a:t>تمامی اجزاء سیستم تهویه از پشت بام تا بخش ها توسط کارشناس بهداشت حرفه ای مداوم بازدید شود</a:t>
            </a:r>
          </a:p>
          <a:p>
            <a:r>
              <a:rPr lang="fa-IR" dirty="0" smtClean="0">
                <a:cs typeface="B Nazanin" pitchFamily="2" charset="-78"/>
              </a:rPr>
              <a:t>خروجی هوای آلوده در پشت بام حداقل 7/5 متر با محل ورود هوا فاصله داشته باشد</a:t>
            </a:r>
          </a:p>
          <a:p>
            <a:r>
              <a:rPr lang="fa-IR" dirty="0" smtClean="0">
                <a:cs typeface="B Nazanin" pitchFamily="2" charset="-78"/>
              </a:rPr>
              <a:t>کف کانال ورودی هوا بیرون در سیستم تهویه متبوع باید 1/8 متر بالاتر از سطح زمین باشد.</a:t>
            </a:r>
            <a:endParaRPr lang="en-US" dirty="0">
              <a:cs typeface="B Nazanin" pitchFamily="2" charset="-78"/>
            </a:endParaRPr>
          </a:p>
        </p:txBody>
      </p:sp>
    </p:spTree>
    <p:extLst>
      <p:ext uri="{BB962C8B-B14F-4D97-AF65-F5344CB8AC3E}">
        <p14:creationId xmlns:p14="http://schemas.microsoft.com/office/powerpoint/2010/main" val="41169335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fa-IR" b="1" dirty="0" smtClean="0">
                <a:solidFill>
                  <a:srgbClr val="FF0000"/>
                </a:solidFill>
                <a:cs typeface="B Nazanin" pitchFamily="2" charset="-78"/>
              </a:rPr>
              <a:t>استاندارد صدا در بیمارستان ها</a:t>
            </a:r>
            <a:endParaRPr lang="en-US" b="1" dirty="0">
              <a:solidFill>
                <a:srgbClr val="FF0000"/>
              </a:solidFill>
              <a:cs typeface="B Nazanin" pitchFamily="2" charset="-78"/>
            </a:endParaRPr>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348880"/>
            <a:ext cx="8086725"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788732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C00000"/>
                </a:solidFill>
                <a:cs typeface="B Titr" pitchFamily="2" charset="-78"/>
              </a:rPr>
              <a:t>ارزیابی شرایط جوی در بیمارستان </a:t>
            </a:r>
            <a:endParaRPr lang="en-US" dirty="0">
              <a:solidFill>
                <a:srgbClr val="C00000"/>
              </a:solidFill>
              <a:cs typeface="B Titr" pitchFamily="2" charset="-78"/>
            </a:endParaRPr>
          </a:p>
        </p:txBody>
      </p:sp>
      <p:sp>
        <p:nvSpPr>
          <p:cNvPr id="3" name="Content Placeholder 2"/>
          <p:cNvSpPr>
            <a:spLocks noGrp="1"/>
          </p:cNvSpPr>
          <p:nvPr>
            <p:ph idx="1"/>
          </p:nvPr>
        </p:nvSpPr>
        <p:spPr/>
        <p:txBody>
          <a:bodyPr/>
          <a:lstStyle/>
          <a:p>
            <a:pPr algn="r"/>
            <a:r>
              <a:rPr lang="fa-IR" b="1" dirty="0" smtClean="0">
                <a:cs typeface="B Nazanin" pitchFamily="2" charset="-78"/>
              </a:rPr>
              <a:t>محدوده دما برای اتاق عمل در تابستان و زمستان بین 24.5-20درجه </a:t>
            </a:r>
          </a:p>
          <a:p>
            <a:pPr algn="r"/>
            <a:r>
              <a:rPr lang="fa-IR" b="1" dirty="0" smtClean="0">
                <a:cs typeface="B Nazanin" pitchFamily="2" charset="-78"/>
              </a:rPr>
              <a:t>گراد و رطوبت 60-50 درصد</a:t>
            </a:r>
            <a:r>
              <a:rPr lang="fa-IR" dirty="0" smtClean="0"/>
              <a:t> </a:t>
            </a:r>
          </a:p>
          <a:p>
            <a:pPr algn="r"/>
            <a:r>
              <a:rPr lang="fa-IR" b="1" dirty="0" smtClean="0">
                <a:cs typeface="B Nazanin" pitchFamily="2" charset="-78"/>
              </a:rPr>
              <a:t>محدوده دما برای بخش بستری 28-24 برای تابستان و در زمستان تا  </a:t>
            </a:r>
          </a:p>
          <a:p>
            <a:pPr algn="r"/>
            <a:r>
              <a:rPr lang="fa-IR" b="1" dirty="0" smtClean="0">
                <a:cs typeface="B Nazanin" pitchFamily="2" charset="-78"/>
              </a:rPr>
              <a:t>30 درجه سانتی گراد</a:t>
            </a:r>
          </a:p>
          <a:p>
            <a:pPr algn="r"/>
            <a:r>
              <a:rPr lang="fa-IR" b="1" dirty="0" smtClean="0">
                <a:cs typeface="B Nazanin" pitchFamily="2" charset="-78"/>
              </a:rPr>
              <a:t>رطوبت 60-30 درصد در تابستان و زمستان </a:t>
            </a:r>
            <a:r>
              <a:rPr lang="fa-IR" dirty="0" smtClean="0"/>
              <a:t> </a:t>
            </a:r>
            <a:endParaRPr lang="en-US" dirty="0"/>
          </a:p>
        </p:txBody>
      </p:sp>
    </p:spTree>
    <p:extLst>
      <p:ext uri="{BB962C8B-B14F-4D97-AF65-F5344CB8AC3E}">
        <p14:creationId xmlns:p14="http://schemas.microsoft.com/office/powerpoint/2010/main" val="3363441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132856"/>
            <a:ext cx="7419975" cy="408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05352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cs typeface="B Nazanin" pitchFamily="2" charset="-78"/>
              </a:rPr>
              <a:t>دستكش جراحي</a:t>
            </a:r>
          </a:p>
          <a:p>
            <a:r>
              <a:rPr lang="fa-IR" dirty="0" smtClean="0">
                <a:cs typeface="B Nazanin" pitchFamily="2" charset="-78"/>
              </a:rPr>
              <a:t>مواد شيميايي خشك</a:t>
            </a:r>
          </a:p>
          <a:p>
            <a:r>
              <a:rPr lang="fa-IR" dirty="0" smtClean="0">
                <a:cs typeface="B Nazanin" pitchFamily="2" charset="-78"/>
              </a:rPr>
              <a:t>نوع پلي اتيلني و </a:t>
            </a:r>
            <a:r>
              <a:rPr lang="en-US" dirty="0" smtClean="0">
                <a:cs typeface="B Nazanin" pitchFamily="2" charset="-78"/>
              </a:rPr>
              <a:t>PVC</a:t>
            </a:r>
            <a:r>
              <a:rPr lang="fa-IR" dirty="0" smtClean="0">
                <a:cs typeface="B Nazanin" pitchFamily="2" charset="-78"/>
              </a:rPr>
              <a:t> براي كشت بافتها مناسب نيست زيرا در برابر ويروس ها نفوذ پذيرند</a:t>
            </a:r>
          </a:p>
          <a:p>
            <a:r>
              <a:rPr lang="fa-IR" dirty="0" smtClean="0"/>
              <a:t> </a:t>
            </a:r>
            <a:endParaRPr lang="fa-IR" dirty="0"/>
          </a:p>
        </p:txBody>
      </p:sp>
      <p:sp>
        <p:nvSpPr>
          <p:cNvPr id="2" name="Title 1"/>
          <p:cNvSpPr>
            <a:spLocks noGrp="1"/>
          </p:cNvSpPr>
          <p:nvPr>
            <p:ph type="title"/>
          </p:nvPr>
        </p:nvSpPr>
        <p:spPr/>
        <p:txBody>
          <a:bodyPr/>
          <a:lstStyle/>
          <a:p>
            <a:pPr algn="ctr"/>
            <a:r>
              <a:rPr lang="fa-IR" dirty="0" smtClean="0"/>
              <a:t>دستكش لاتكس</a:t>
            </a:r>
            <a:endParaRPr lang="fa-IR" dirty="0"/>
          </a:p>
        </p:txBody>
      </p:sp>
      <p:pic>
        <p:nvPicPr>
          <p:cNvPr id="4" name="Picture 3" descr="latex-gloves.jpg"/>
          <p:cNvPicPr>
            <a:picLocks noChangeAspect="1"/>
          </p:cNvPicPr>
          <p:nvPr/>
        </p:nvPicPr>
        <p:blipFill>
          <a:blip r:embed="rId2" cstate="print"/>
          <a:stretch>
            <a:fillRect/>
          </a:stretch>
        </p:blipFill>
        <p:spPr>
          <a:xfrm>
            <a:off x="642910" y="3486793"/>
            <a:ext cx="2428882" cy="2428882"/>
          </a:xfrm>
          <a:prstGeom prst="rect">
            <a:avLst/>
          </a:prstGeom>
        </p:spPr>
      </p:pic>
      <p:pic>
        <p:nvPicPr>
          <p:cNvPr id="5" name="Picture 4" descr="latex_gloves_medium_-_2_5.jpg"/>
          <p:cNvPicPr>
            <a:picLocks noChangeAspect="1"/>
          </p:cNvPicPr>
          <p:nvPr/>
        </p:nvPicPr>
        <p:blipFill>
          <a:blip r:embed="rId3" cstate="print"/>
          <a:stretch>
            <a:fillRect/>
          </a:stretch>
        </p:blipFill>
        <p:spPr>
          <a:xfrm>
            <a:off x="3817765" y="3861048"/>
            <a:ext cx="3414126" cy="2242395"/>
          </a:xfrm>
          <a:prstGeom prst="rect">
            <a:avLst/>
          </a:prstGeom>
        </p:spPr>
      </p:pic>
    </p:spTree>
    <p:extLst>
      <p:ext uri="{BB962C8B-B14F-4D97-AF65-F5344CB8AC3E}">
        <p14:creationId xmlns:p14="http://schemas.microsoft.com/office/powerpoint/2010/main" val="31598274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cs typeface="B Nazanin" pitchFamily="2" charset="-78"/>
              </a:rPr>
              <a:t>غبار گير</a:t>
            </a:r>
          </a:p>
          <a:p>
            <a:r>
              <a:rPr lang="fa-IR" dirty="0" smtClean="0">
                <a:cs typeface="B Nazanin" pitchFamily="2" charset="-78"/>
              </a:rPr>
              <a:t>غبارگير +شيميايي</a:t>
            </a:r>
          </a:p>
          <a:p>
            <a:r>
              <a:rPr lang="fa-IR" dirty="0" smtClean="0">
                <a:cs typeface="B Nazanin" pitchFamily="2" charset="-78"/>
              </a:rPr>
              <a:t>پزشكي</a:t>
            </a:r>
            <a:endParaRPr lang="fa-IR" dirty="0">
              <a:cs typeface="B Nazanin" pitchFamily="2" charset="-78"/>
            </a:endParaRPr>
          </a:p>
        </p:txBody>
      </p:sp>
      <p:sp>
        <p:nvSpPr>
          <p:cNvPr id="3" name="Title 2"/>
          <p:cNvSpPr>
            <a:spLocks noGrp="1"/>
          </p:cNvSpPr>
          <p:nvPr>
            <p:ph type="title"/>
          </p:nvPr>
        </p:nvSpPr>
        <p:spPr/>
        <p:txBody>
          <a:bodyPr/>
          <a:lstStyle/>
          <a:p>
            <a:pPr algn="ctr"/>
            <a:r>
              <a:rPr lang="en-US" dirty="0" smtClean="0"/>
              <a:t>Single use respirators</a:t>
            </a:r>
            <a:endParaRPr lang="fa-IR" dirty="0"/>
          </a:p>
        </p:txBody>
      </p:sp>
      <p:pic>
        <p:nvPicPr>
          <p:cNvPr id="4" name="Picture 3" descr="2505p3moldex.jpg"/>
          <p:cNvPicPr>
            <a:picLocks noChangeAspect="1"/>
          </p:cNvPicPr>
          <p:nvPr/>
        </p:nvPicPr>
        <p:blipFill>
          <a:blip r:embed="rId2" cstate="print"/>
          <a:stretch>
            <a:fillRect/>
          </a:stretch>
        </p:blipFill>
        <p:spPr>
          <a:xfrm>
            <a:off x="18204" y="2348880"/>
            <a:ext cx="1857356" cy="2299106"/>
          </a:xfrm>
          <a:prstGeom prst="rect">
            <a:avLst/>
          </a:prstGeom>
        </p:spPr>
      </p:pic>
      <p:pic>
        <p:nvPicPr>
          <p:cNvPr id="5" name="Picture 4" descr="Dust-Mask-FFP2-6252-IM-070-.jpg"/>
          <p:cNvPicPr>
            <a:picLocks noChangeAspect="1"/>
          </p:cNvPicPr>
          <p:nvPr/>
        </p:nvPicPr>
        <p:blipFill>
          <a:blip r:embed="rId3" cstate="print"/>
          <a:stretch>
            <a:fillRect/>
          </a:stretch>
        </p:blipFill>
        <p:spPr>
          <a:xfrm>
            <a:off x="2428860" y="1854279"/>
            <a:ext cx="2192350" cy="2192350"/>
          </a:xfrm>
          <a:prstGeom prst="rect">
            <a:avLst/>
          </a:prstGeom>
        </p:spPr>
      </p:pic>
      <p:pic>
        <p:nvPicPr>
          <p:cNvPr id="6" name="Picture 5" descr="M066099P01WM.jpg"/>
          <p:cNvPicPr>
            <a:picLocks noChangeAspect="1"/>
          </p:cNvPicPr>
          <p:nvPr/>
        </p:nvPicPr>
        <p:blipFill>
          <a:blip r:embed="rId4" cstate="print"/>
          <a:stretch>
            <a:fillRect/>
          </a:stretch>
        </p:blipFill>
        <p:spPr>
          <a:xfrm>
            <a:off x="5929322" y="4071942"/>
            <a:ext cx="2381250" cy="2381250"/>
          </a:xfrm>
          <a:prstGeom prst="rect">
            <a:avLst/>
          </a:prstGeom>
        </p:spPr>
      </p:pic>
      <p:pic>
        <p:nvPicPr>
          <p:cNvPr id="7" name="Picture 6" descr="N95_Mask.jpg"/>
          <p:cNvPicPr>
            <a:picLocks noChangeAspect="1"/>
          </p:cNvPicPr>
          <p:nvPr/>
        </p:nvPicPr>
        <p:blipFill>
          <a:blip r:embed="rId5" cstate="print"/>
          <a:stretch>
            <a:fillRect/>
          </a:stretch>
        </p:blipFill>
        <p:spPr>
          <a:xfrm>
            <a:off x="2428860" y="4143380"/>
            <a:ext cx="2169780" cy="2263778"/>
          </a:xfrm>
          <a:prstGeom prst="rect">
            <a:avLst/>
          </a:prstGeom>
        </p:spPr>
      </p:pic>
    </p:spTree>
    <p:extLst>
      <p:ext uri="{BB962C8B-B14F-4D97-AF65-F5344CB8AC3E}">
        <p14:creationId xmlns:p14="http://schemas.microsoft.com/office/powerpoint/2010/main" val="1489287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fa-IR" dirty="0" smtClean="0">
                <a:cs typeface="B Nazanin" pitchFamily="2" charset="-78"/>
              </a:rPr>
              <a:t>به غير از انواع يكبار مصرف بقيه داراي دريچه دم(</a:t>
            </a:r>
            <a:r>
              <a:rPr lang="en-US" sz="2000" dirty="0" smtClean="0">
                <a:solidFill>
                  <a:srgbClr val="C00000"/>
                </a:solidFill>
                <a:latin typeface="Times New Roman" pitchFamily="18" charset="0"/>
                <a:cs typeface="B Nazanin" pitchFamily="2" charset="-78"/>
              </a:rPr>
              <a:t>inhalation</a:t>
            </a:r>
            <a:r>
              <a:rPr lang="fa-IR" dirty="0" smtClean="0">
                <a:cs typeface="B Nazanin" pitchFamily="2" charset="-78"/>
              </a:rPr>
              <a:t>) و بازدم(</a:t>
            </a:r>
            <a:r>
              <a:rPr lang="en-US" sz="2000" dirty="0" smtClean="0">
                <a:solidFill>
                  <a:srgbClr val="C00000"/>
                </a:solidFill>
                <a:latin typeface="Times New Roman" pitchFamily="18" charset="0"/>
                <a:cs typeface="B Nazanin" pitchFamily="2" charset="-78"/>
              </a:rPr>
              <a:t>Exhalation</a:t>
            </a:r>
            <a:r>
              <a:rPr lang="fa-IR" dirty="0" smtClean="0">
                <a:cs typeface="B Nazanin" pitchFamily="2" charset="-78"/>
              </a:rPr>
              <a:t>) هستند</a:t>
            </a:r>
          </a:p>
          <a:p>
            <a:r>
              <a:rPr lang="fa-IR" dirty="0" smtClean="0">
                <a:cs typeface="B Nazanin" pitchFamily="2" charset="-78"/>
              </a:rPr>
              <a:t>دريچه دم از عبور هواي بازدمي از كنار مواد جاذب و فيلتر هاي رسپيرتور جلوگيري مي كند و از اثرات نامطلوب بر روي جاذب مي كاهد. همچنين تماس هوا با مواده جاذب افزايش مقاومت تنفسي را خواهيم داشت بخصوص در فيلتر هاي الكترواستاتيك( بدليل وجود رطوبت در هواي بازدمي)</a:t>
            </a:r>
          </a:p>
          <a:p>
            <a:r>
              <a:rPr lang="fa-IR" dirty="0" smtClean="0">
                <a:cs typeface="B Nazanin" pitchFamily="2" charset="-78"/>
              </a:rPr>
              <a:t>بر اساس مقررات </a:t>
            </a:r>
            <a:r>
              <a:rPr lang="en-US" sz="2000" dirty="0" smtClean="0">
                <a:latin typeface="Times New Roman" pitchFamily="18" charset="0"/>
                <a:cs typeface="Times New Roman" pitchFamily="18" charset="0"/>
              </a:rPr>
              <a:t>NIOSH</a:t>
            </a:r>
            <a:r>
              <a:rPr lang="fa-IR" dirty="0" smtClean="0">
                <a:cs typeface="B Nazanin" pitchFamily="2" charset="-78"/>
              </a:rPr>
              <a:t> وجود دريچه بازدم اجباري مي باشد</a:t>
            </a:r>
          </a:p>
          <a:p>
            <a:r>
              <a:rPr lang="fa-IR" dirty="0" smtClean="0">
                <a:cs typeface="B Nazanin" pitchFamily="2" charset="-78"/>
              </a:rPr>
              <a:t>دريچه بازدم داراي دريچه اي است كه وظيفه:</a:t>
            </a:r>
          </a:p>
          <a:p>
            <a:r>
              <a:rPr lang="fa-IR" dirty="0" smtClean="0">
                <a:cs typeface="B Nazanin" pitchFamily="2" charset="-78"/>
              </a:rPr>
              <a:t>1- </a:t>
            </a:r>
            <a:r>
              <a:rPr lang="fa-IR" dirty="0" smtClean="0">
                <a:solidFill>
                  <a:srgbClr val="C00000"/>
                </a:solidFill>
                <a:cs typeface="B Nazanin" pitchFamily="2" charset="-78"/>
              </a:rPr>
              <a:t>محافظت از صدمات فيزيكي</a:t>
            </a:r>
          </a:p>
          <a:p>
            <a:r>
              <a:rPr lang="fa-IR" dirty="0" smtClean="0">
                <a:solidFill>
                  <a:srgbClr val="0070C0"/>
                </a:solidFill>
                <a:cs typeface="B Nazanin" pitchFamily="2" charset="-78"/>
              </a:rPr>
              <a:t>2-حفظ مقدار كمي از هواي بازدمي تا پس از پايان بازدم و در شروع دم در لحظه اول كه در دريچه بازدم كاملا بسته نشده از نفوذ مواد سمي جلوگيري كند.</a:t>
            </a:r>
          </a:p>
          <a:p>
            <a:endParaRPr lang="fa-IR" dirty="0" smtClean="0"/>
          </a:p>
          <a:p>
            <a:endParaRPr lang="fa-IR" dirty="0"/>
          </a:p>
        </p:txBody>
      </p:sp>
      <p:sp>
        <p:nvSpPr>
          <p:cNvPr id="3" name="Title 2"/>
          <p:cNvSpPr>
            <a:spLocks noGrp="1"/>
          </p:cNvSpPr>
          <p:nvPr>
            <p:ph type="title"/>
          </p:nvPr>
        </p:nvSpPr>
        <p:spPr/>
        <p:txBody>
          <a:bodyPr/>
          <a:lstStyle/>
          <a:p>
            <a:pPr algn="ctr"/>
            <a:r>
              <a:rPr lang="en-US" dirty="0" smtClean="0"/>
              <a:t>Respirators valve</a:t>
            </a:r>
            <a:endParaRPr lang="fa-IR" dirty="0"/>
          </a:p>
        </p:txBody>
      </p:sp>
    </p:spTree>
    <p:extLst>
      <p:ext uri="{BB962C8B-B14F-4D97-AF65-F5344CB8AC3E}">
        <p14:creationId xmlns:p14="http://schemas.microsoft.com/office/powerpoint/2010/main" val="37790163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cs typeface="B Nazanin" pitchFamily="2" charset="-78"/>
              </a:rPr>
              <a:t>تصفيه كننده ائروسل</a:t>
            </a:r>
          </a:p>
          <a:p>
            <a:r>
              <a:rPr lang="fa-IR" dirty="0" smtClean="0">
                <a:cs typeface="B Nazanin" pitchFamily="2" charset="-78"/>
              </a:rPr>
              <a:t>تصفيه كننده بخارات و گازها </a:t>
            </a:r>
            <a:endParaRPr lang="fa-IR" dirty="0">
              <a:cs typeface="B Nazanin" pitchFamily="2" charset="-78"/>
            </a:endParaRPr>
          </a:p>
        </p:txBody>
      </p:sp>
      <p:sp>
        <p:nvSpPr>
          <p:cNvPr id="3" name="Title 2"/>
          <p:cNvSpPr>
            <a:spLocks noGrp="1"/>
          </p:cNvSpPr>
          <p:nvPr>
            <p:ph type="title"/>
          </p:nvPr>
        </p:nvSpPr>
        <p:spPr/>
        <p:txBody>
          <a:bodyPr/>
          <a:lstStyle/>
          <a:p>
            <a:pPr algn="ctr"/>
            <a:r>
              <a:rPr lang="fa-IR" dirty="0" smtClean="0">
                <a:solidFill>
                  <a:srgbClr val="C00000"/>
                </a:solidFill>
                <a:cs typeface="B Nazanin" pitchFamily="2" charset="-78"/>
              </a:rPr>
              <a:t>تصفيه كننده هوا</a:t>
            </a:r>
            <a:endParaRPr lang="fa-IR" dirty="0">
              <a:solidFill>
                <a:srgbClr val="C00000"/>
              </a:solidFill>
              <a:cs typeface="B Nazanin" pitchFamily="2" charset="-78"/>
            </a:endParaRPr>
          </a:p>
        </p:txBody>
      </p:sp>
      <p:pic>
        <p:nvPicPr>
          <p:cNvPr id="4" name="Picture 3" descr="unnamed.jpg"/>
          <p:cNvPicPr>
            <a:picLocks noChangeAspect="1"/>
          </p:cNvPicPr>
          <p:nvPr/>
        </p:nvPicPr>
        <p:blipFill>
          <a:blip r:embed="rId2" cstate="print"/>
          <a:stretch>
            <a:fillRect/>
          </a:stretch>
        </p:blipFill>
        <p:spPr>
          <a:xfrm>
            <a:off x="1285852" y="3071810"/>
            <a:ext cx="2095500" cy="2095500"/>
          </a:xfrm>
          <a:prstGeom prst="rect">
            <a:avLst/>
          </a:prstGeom>
        </p:spPr>
      </p:pic>
      <p:pic>
        <p:nvPicPr>
          <p:cNvPr id="5" name="Picture 4" descr="31YLjp9lV6L._SL500_AA300_.jpg"/>
          <p:cNvPicPr>
            <a:picLocks noChangeAspect="1"/>
          </p:cNvPicPr>
          <p:nvPr/>
        </p:nvPicPr>
        <p:blipFill>
          <a:blip r:embed="rId3" cstate="print"/>
          <a:stretch>
            <a:fillRect/>
          </a:stretch>
        </p:blipFill>
        <p:spPr>
          <a:xfrm>
            <a:off x="4643438" y="2857496"/>
            <a:ext cx="2857500" cy="2857500"/>
          </a:xfrm>
          <a:prstGeom prst="rect">
            <a:avLst/>
          </a:prstGeom>
        </p:spPr>
      </p:pic>
    </p:spTree>
    <p:extLst>
      <p:ext uri="{BB962C8B-B14F-4D97-AF65-F5344CB8AC3E}">
        <p14:creationId xmlns:p14="http://schemas.microsoft.com/office/powerpoint/2010/main" val="39647919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cs typeface="B Nazanin" pitchFamily="2" charset="-78"/>
              </a:rPr>
              <a:t>قطر آئرو ديناميكي ائروسل و پور سايز فيلتر</a:t>
            </a:r>
          </a:p>
          <a:p>
            <a:r>
              <a:rPr lang="fa-IR" dirty="0" smtClean="0">
                <a:cs typeface="B Nazanin" pitchFamily="2" charset="-78"/>
              </a:rPr>
              <a:t>افزودن موادي مانند رزين باردار شده به رشته ها كارايي آنها را بالا مي برد در اين صورت به آن فيلتر الكترواستاتيك گويند.</a:t>
            </a:r>
          </a:p>
          <a:p>
            <a:r>
              <a:rPr lang="fa-IR" dirty="0" smtClean="0">
                <a:cs typeface="B Nazanin" pitchFamily="2" charset="-78"/>
              </a:rPr>
              <a:t>جدا سازي از طريق فيلتراسيون صورت مي پذيرد.</a:t>
            </a:r>
          </a:p>
          <a:p>
            <a:r>
              <a:rPr lang="fa-IR" dirty="0" smtClean="0">
                <a:cs typeface="B Nazanin" pitchFamily="2" charset="-78"/>
              </a:rPr>
              <a:t>مقاومت تنفسي در رسپيرتور ها ي تنفسي از 85 ميلي متر فشار آب تجاوز نمي كند.</a:t>
            </a:r>
            <a:endParaRPr lang="fa-IR" dirty="0">
              <a:cs typeface="B Nazanin" pitchFamily="2" charset="-78"/>
            </a:endParaRPr>
          </a:p>
        </p:txBody>
      </p:sp>
      <p:sp>
        <p:nvSpPr>
          <p:cNvPr id="3" name="Title 2"/>
          <p:cNvSpPr>
            <a:spLocks noGrp="1"/>
          </p:cNvSpPr>
          <p:nvPr>
            <p:ph type="title"/>
          </p:nvPr>
        </p:nvSpPr>
        <p:spPr/>
        <p:txBody>
          <a:bodyPr/>
          <a:lstStyle/>
          <a:p>
            <a:pPr algn="ctr"/>
            <a:r>
              <a:rPr lang="fa-IR" dirty="0" smtClean="0">
                <a:solidFill>
                  <a:srgbClr val="C00000"/>
                </a:solidFill>
                <a:cs typeface="B Nazanin" pitchFamily="2" charset="-78"/>
              </a:rPr>
              <a:t>جدا سازي آئروسل ها </a:t>
            </a:r>
            <a:endParaRPr lang="fa-IR" dirty="0">
              <a:solidFill>
                <a:srgbClr val="C00000"/>
              </a:solidFill>
              <a:cs typeface="B Nazanin" pitchFamily="2" charset="-78"/>
            </a:endParaRPr>
          </a:p>
        </p:txBody>
      </p:sp>
    </p:spTree>
    <p:extLst>
      <p:ext uri="{BB962C8B-B14F-4D97-AF65-F5344CB8AC3E}">
        <p14:creationId xmlns:p14="http://schemas.microsoft.com/office/powerpoint/2010/main" val="36918725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cs typeface="B Nazanin" pitchFamily="2" charset="-78"/>
              </a:rPr>
              <a:t>فيلتر غبار گير</a:t>
            </a:r>
          </a:p>
          <a:p>
            <a:r>
              <a:rPr lang="fa-IR" dirty="0" smtClean="0">
                <a:cs typeface="B Nazanin" pitchFamily="2" charset="-78"/>
              </a:rPr>
              <a:t>فيلتر غبارگير و ميست</a:t>
            </a:r>
          </a:p>
          <a:p>
            <a:r>
              <a:rPr lang="fa-IR" dirty="0" smtClean="0">
                <a:cs typeface="B Nazanin" pitchFamily="2" charset="-78"/>
              </a:rPr>
              <a:t>فيلتر غبار گير و فيوم</a:t>
            </a:r>
          </a:p>
          <a:p>
            <a:r>
              <a:rPr lang="fa-IR" dirty="0" smtClean="0">
                <a:cs typeface="B Nazanin" pitchFamily="2" charset="-78"/>
              </a:rPr>
              <a:t>فيلتر گردو غبار با كارايي بالا( هپا)</a:t>
            </a:r>
          </a:p>
          <a:p>
            <a:endParaRPr lang="fa-IR" dirty="0"/>
          </a:p>
        </p:txBody>
      </p:sp>
      <p:sp>
        <p:nvSpPr>
          <p:cNvPr id="3" name="Title 2"/>
          <p:cNvSpPr>
            <a:spLocks noGrp="1"/>
          </p:cNvSpPr>
          <p:nvPr>
            <p:ph type="title"/>
          </p:nvPr>
        </p:nvSpPr>
        <p:spPr/>
        <p:txBody>
          <a:bodyPr/>
          <a:lstStyle/>
          <a:p>
            <a:pPr algn="ctr"/>
            <a:r>
              <a:rPr lang="fa-IR" dirty="0" smtClean="0"/>
              <a:t>انواع فيلتر </a:t>
            </a:r>
            <a:endParaRPr lang="fa-IR" dirty="0"/>
          </a:p>
        </p:txBody>
      </p:sp>
      <p:pic>
        <p:nvPicPr>
          <p:cNvPr id="4" name="Picture 3" descr="450px-Portable_HEPA_filter.jpg"/>
          <p:cNvPicPr>
            <a:picLocks noChangeAspect="1"/>
          </p:cNvPicPr>
          <p:nvPr/>
        </p:nvPicPr>
        <p:blipFill>
          <a:blip r:embed="rId2" cstate="print"/>
          <a:stretch>
            <a:fillRect/>
          </a:stretch>
        </p:blipFill>
        <p:spPr>
          <a:xfrm>
            <a:off x="642910" y="1571612"/>
            <a:ext cx="3482585" cy="4643446"/>
          </a:xfrm>
          <a:prstGeom prst="rect">
            <a:avLst/>
          </a:prstGeom>
        </p:spPr>
      </p:pic>
    </p:spTree>
    <p:extLst>
      <p:ext uri="{BB962C8B-B14F-4D97-AF65-F5344CB8AC3E}">
        <p14:creationId xmlns:p14="http://schemas.microsoft.com/office/powerpoint/2010/main" val="243424541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cs typeface="B Nazanin" pitchFamily="2" charset="-78"/>
              </a:rPr>
              <a:t>در سه تايپ </a:t>
            </a:r>
            <a:r>
              <a:rPr lang="en-US" sz="2000" dirty="0" smtClean="0">
                <a:latin typeface="Times New Roman" pitchFamily="18" charset="0"/>
                <a:cs typeface="Times New Roman" pitchFamily="18" charset="0"/>
              </a:rPr>
              <a:t>P1-P2-P3</a:t>
            </a:r>
            <a:r>
              <a:rPr lang="fa-IR" dirty="0" smtClean="0">
                <a:cs typeface="B Nazanin" pitchFamily="2" charset="-78"/>
              </a:rPr>
              <a:t> يا </a:t>
            </a:r>
            <a:r>
              <a:rPr lang="en-US" sz="2000" dirty="0" smtClean="0">
                <a:latin typeface="Times New Roman" pitchFamily="18" charset="0"/>
                <a:cs typeface="Times New Roman" pitchFamily="18" charset="0"/>
              </a:rPr>
              <a:t>FFP1-FFP2-FFP3</a:t>
            </a:r>
            <a:r>
              <a:rPr lang="fa-IR" dirty="0" smtClean="0">
                <a:cs typeface="B Nazanin" pitchFamily="2" charset="-78"/>
              </a:rPr>
              <a:t> مي باشد</a:t>
            </a:r>
          </a:p>
          <a:p>
            <a:r>
              <a:rPr lang="fa-IR" dirty="0" smtClean="0">
                <a:cs typeface="B Nazanin" pitchFamily="2" charset="-78"/>
              </a:rPr>
              <a:t>جنس فيلتر از فايبر گلاس يا پشم سنگ و الياف مصنوعي ساخت دست بشر(</a:t>
            </a:r>
            <a:r>
              <a:rPr lang="en-US" sz="2000" dirty="0" smtClean="0">
                <a:latin typeface="Times New Roman" pitchFamily="18" charset="0"/>
                <a:cs typeface="Times New Roman" pitchFamily="18" charset="0"/>
              </a:rPr>
              <a:t>man made</a:t>
            </a:r>
            <a:r>
              <a:rPr lang="fa-IR" dirty="0" smtClean="0">
                <a:cs typeface="B Nazanin" pitchFamily="2" charset="-78"/>
              </a:rPr>
              <a:t>) به ضخامت </a:t>
            </a:r>
            <a:r>
              <a:rPr lang="en-US" sz="1800" dirty="0" smtClean="0">
                <a:latin typeface="Times New Roman" pitchFamily="18" charset="0"/>
                <a:cs typeface="Times New Roman" pitchFamily="18" charset="0"/>
              </a:rPr>
              <a:t>0.25</a:t>
            </a:r>
            <a:r>
              <a:rPr lang="fa-IR" dirty="0" smtClean="0">
                <a:cs typeface="B Nazanin" pitchFamily="2" charset="-78"/>
              </a:rPr>
              <a:t> اينچ</a:t>
            </a:r>
          </a:p>
          <a:p>
            <a:r>
              <a:rPr lang="fa-IR" dirty="0" smtClean="0">
                <a:cs typeface="B Nazanin" pitchFamily="2" charset="-78"/>
              </a:rPr>
              <a:t>مقاومت تنفسي پاييني دارند</a:t>
            </a:r>
          </a:p>
          <a:p>
            <a:r>
              <a:rPr lang="fa-IR" dirty="0" smtClean="0">
                <a:cs typeface="B Nazanin" pitchFamily="2" charset="-78"/>
              </a:rPr>
              <a:t>فيلتر هاي پهن الكترواستاتيكي از اين دسته اند</a:t>
            </a:r>
          </a:p>
          <a:p>
            <a:r>
              <a:rPr lang="fa-IR" dirty="0" smtClean="0">
                <a:cs typeface="B Nazanin" pitchFamily="2" charset="-78"/>
              </a:rPr>
              <a:t>مكانيسم اصلي بدام اندازي بصورت فيلتراسيون مكانيكي است</a:t>
            </a:r>
          </a:p>
          <a:p>
            <a:r>
              <a:rPr lang="fa-IR" smtClean="0">
                <a:cs typeface="B Nazanin" pitchFamily="2" charset="-78"/>
              </a:rPr>
              <a:t>درجه حرارت و </a:t>
            </a:r>
            <a:r>
              <a:rPr lang="fa-IR" dirty="0" smtClean="0">
                <a:cs typeface="B Nazanin" pitchFamily="2" charset="-78"/>
              </a:rPr>
              <a:t>رطوبت بالا از كارايي آنها مي كاهد بوسيله تخليه الكتريكي</a:t>
            </a:r>
          </a:p>
          <a:p>
            <a:r>
              <a:rPr lang="fa-IR" dirty="0" smtClean="0">
                <a:cs typeface="B Nazanin" pitchFamily="2" charset="-78"/>
              </a:rPr>
              <a:t>اثر بخشي جمع آوري فيلتر ها در جمع آوري ميست به مراتب كمتر از گردو غبار هاي جامد مي باشد</a:t>
            </a:r>
            <a:endParaRPr lang="fa-IR" dirty="0">
              <a:cs typeface="B Nazanin" pitchFamily="2" charset="-78"/>
            </a:endParaRPr>
          </a:p>
        </p:txBody>
      </p:sp>
      <p:sp>
        <p:nvSpPr>
          <p:cNvPr id="3" name="Title 2"/>
          <p:cNvSpPr>
            <a:spLocks noGrp="1"/>
          </p:cNvSpPr>
          <p:nvPr>
            <p:ph type="title"/>
          </p:nvPr>
        </p:nvSpPr>
        <p:spPr/>
        <p:txBody>
          <a:bodyPr/>
          <a:lstStyle/>
          <a:p>
            <a:pPr algn="ctr"/>
            <a:r>
              <a:rPr lang="fa-IR" dirty="0" smtClean="0">
                <a:solidFill>
                  <a:srgbClr val="C00000"/>
                </a:solidFill>
                <a:cs typeface="B Nazanin" pitchFamily="2" charset="-78"/>
              </a:rPr>
              <a:t>فيلتر گردو غبار و ميست</a:t>
            </a:r>
            <a:endParaRPr lang="fa-IR" dirty="0">
              <a:solidFill>
                <a:srgbClr val="C00000"/>
              </a:solidFill>
              <a:cs typeface="B Nazanin" pitchFamily="2" charset="-78"/>
            </a:endParaRPr>
          </a:p>
        </p:txBody>
      </p:sp>
    </p:spTree>
    <p:extLst>
      <p:ext uri="{BB962C8B-B14F-4D97-AF65-F5344CB8AC3E}">
        <p14:creationId xmlns:p14="http://schemas.microsoft.com/office/powerpoint/2010/main" val="38982407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l"/>
            <a:r>
              <a:rPr lang="en-US" b="1" dirty="0" smtClean="0">
                <a:solidFill>
                  <a:srgbClr val="C00000"/>
                </a:solidFill>
                <a:latin typeface="Times New Roman" pitchFamily="18" charset="0"/>
                <a:cs typeface="Times New Roman" pitchFamily="18" charset="0"/>
              </a:rPr>
              <a:t>FFP1</a:t>
            </a:r>
            <a:r>
              <a:rPr lang="en-US" dirty="0" smtClean="0">
                <a:solidFill>
                  <a:srgbClr val="C00000"/>
                </a:solidFill>
                <a:latin typeface="Times New Roman" pitchFamily="18" charset="0"/>
                <a:cs typeface="Times New Roman" pitchFamily="18" charset="0"/>
              </a:rPr>
              <a:t>: Protection against non-toxic solid and liquid aerosols up to 4.5 x O.E.L. (Occupational Exposure Limit), or 4 x APF (Assigned Protection Factor).</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FFP2</a:t>
            </a:r>
            <a:r>
              <a:rPr lang="en-US" dirty="0" smtClean="0">
                <a:latin typeface="Times New Roman" pitchFamily="18" charset="0"/>
                <a:cs typeface="Times New Roman" pitchFamily="18" charset="0"/>
              </a:rPr>
              <a:t>: Protection against non-toxic and low-to-average toxicity solid and liquid aerosols in concentrations up to 12 x O.E.L., or 10 x APF.</a:t>
            </a:r>
            <a:br>
              <a:rPr lang="en-US" dirty="0" smtClean="0">
                <a:latin typeface="Times New Roman" pitchFamily="18" charset="0"/>
                <a:cs typeface="Times New Roman" pitchFamily="18" charset="0"/>
              </a:rPr>
            </a:br>
            <a:r>
              <a:rPr lang="en-US" b="1" dirty="0" smtClean="0">
                <a:solidFill>
                  <a:srgbClr val="C00000"/>
                </a:solidFill>
                <a:latin typeface="Times New Roman" pitchFamily="18" charset="0"/>
                <a:cs typeface="Times New Roman" pitchFamily="18" charset="0"/>
              </a:rPr>
              <a:t>FFP3</a:t>
            </a:r>
            <a:r>
              <a:rPr lang="en-US" dirty="0" smtClean="0">
                <a:solidFill>
                  <a:srgbClr val="C00000"/>
                </a:solidFill>
                <a:latin typeface="Times New Roman" pitchFamily="18" charset="0"/>
                <a:cs typeface="Times New Roman" pitchFamily="18" charset="0"/>
              </a:rPr>
              <a:t>: Protection against non-toxic, low-to-average toxicity and high toxicity a solid and liquid aerosols (e.g. oil mists) in concentrations up to 50 x O.E.L., or 20 x APF.</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t>
            </a:r>
            <a:endParaRPr lang="fa-IR" dirty="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a:r>
              <a:rPr lang="fa-IR" dirty="0" smtClean="0">
                <a:solidFill>
                  <a:schemeClr val="bg2">
                    <a:lumMod val="50000"/>
                  </a:schemeClr>
                </a:solidFill>
                <a:cs typeface="B Nazanin" pitchFamily="2" charset="-78"/>
              </a:rPr>
              <a:t>ماسك هاي غبار گير</a:t>
            </a:r>
            <a:endParaRPr lang="fa-IR" dirty="0">
              <a:solidFill>
                <a:schemeClr val="bg2">
                  <a:lumMod val="50000"/>
                </a:schemeClr>
              </a:solidFill>
              <a:cs typeface="B Nazanin" pitchFamily="2" charset="-78"/>
            </a:endParaRPr>
          </a:p>
        </p:txBody>
      </p:sp>
    </p:spTree>
    <p:extLst>
      <p:ext uri="{BB962C8B-B14F-4D97-AF65-F5344CB8AC3E}">
        <p14:creationId xmlns:p14="http://schemas.microsoft.com/office/powerpoint/2010/main" val="99796282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89609631"/>
              </p:ext>
            </p:extLst>
          </p:nvPr>
        </p:nvGraphicFramePr>
        <p:xfrm>
          <a:off x="899592" y="1484784"/>
          <a:ext cx="7931223" cy="5791200"/>
        </p:xfrm>
        <a:graphic>
          <a:graphicData uri="http://schemas.openxmlformats.org/drawingml/2006/table">
            <a:tbl>
              <a:tblPr rtl="1" firstRow="1" bandRow="1">
                <a:tableStyleId>{5C22544A-7EE6-4342-B048-85BDC9FD1C3A}</a:tableStyleId>
              </a:tblPr>
              <a:tblGrid>
                <a:gridCol w="2643741"/>
                <a:gridCol w="2643741"/>
                <a:gridCol w="2643741"/>
              </a:tblGrid>
              <a:tr h="371356">
                <a:tc>
                  <a:txBody>
                    <a:bodyPr/>
                    <a:lstStyle/>
                    <a:p>
                      <a:pPr algn="ctr"/>
                      <a:r>
                        <a:rPr lang="fa-IR" sz="2000" dirty="0" smtClean="0">
                          <a:cs typeface="B Titr" pitchFamily="2" charset="-78"/>
                        </a:rPr>
                        <a:t>راندمان</a:t>
                      </a:r>
                      <a:endParaRPr lang="en-US" sz="2000" dirty="0">
                        <a:cs typeface="B Titr" pitchFamily="2" charset="-78"/>
                      </a:endParaRPr>
                    </a:p>
                  </a:txBody>
                  <a:tcPr/>
                </a:tc>
                <a:tc>
                  <a:txBody>
                    <a:bodyPr/>
                    <a:lstStyle/>
                    <a:p>
                      <a:pPr algn="ctr"/>
                      <a:r>
                        <a:rPr lang="fa-IR" sz="2000" dirty="0" smtClean="0">
                          <a:cs typeface="B Titr" pitchFamily="2" charset="-78"/>
                        </a:rPr>
                        <a:t>نوع فیلتر</a:t>
                      </a:r>
                      <a:endParaRPr lang="en-US" sz="2000" dirty="0">
                        <a:cs typeface="B Titr" pitchFamily="2" charset="-78"/>
                      </a:endParaRPr>
                    </a:p>
                  </a:txBody>
                  <a:tcPr/>
                </a:tc>
                <a:tc>
                  <a:txBody>
                    <a:bodyPr/>
                    <a:lstStyle/>
                    <a:p>
                      <a:pPr algn="ctr"/>
                      <a:r>
                        <a:rPr lang="fa-IR" sz="2000" dirty="0" smtClean="0">
                          <a:cs typeface="B Titr" pitchFamily="2" charset="-78"/>
                        </a:rPr>
                        <a:t>طبقه فیلتر</a:t>
                      </a:r>
                      <a:endParaRPr lang="en-US" sz="2000" dirty="0">
                        <a:cs typeface="B Titr" pitchFamily="2" charset="-78"/>
                      </a:endParaRPr>
                    </a:p>
                  </a:txBody>
                  <a:tcPr/>
                </a:tc>
              </a:tr>
              <a:tr h="1114069">
                <a:tc>
                  <a:txBody>
                    <a:bodyPr/>
                    <a:lstStyle/>
                    <a:p>
                      <a:pPr algn="ctr"/>
                      <a:r>
                        <a:rPr lang="fa-IR" sz="1800" dirty="0" smtClean="0">
                          <a:cs typeface="B Titr" pitchFamily="2" charset="-78"/>
                        </a:rPr>
                        <a:t>سری </a:t>
                      </a:r>
                      <a:r>
                        <a:rPr lang="en-US" sz="1800" dirty="0" smtClean="0">
                          <a:cs typeface="B Titr" pitchFamily="2" charset="-78"/>
                        </a:rPr>
                        <a:t>N</a:t>
                      </a:r>
                    </a:p>
                    <a:p>
                      <a:pPr algn="ctr"/>
                      <a:r>
                        <a:rPr lang="fa-IR" sz="1800" dirty="0" smtClean="0">
                          <a:cs typeface="B Titr" pitchFamily="2" charset="-78"/>
                        </a:rPr>
                        <a:t>فاقد مقاومت به ذرات روغنی</a:t>
                      </a:r>
                    </a:p>
                    <a:p>
                      <a:pPr algn="ctr"/>
                      <a:r>
                        <a:rPr lang="fa-IR" sz="1800" dirty="0" smtClean="0">
                          <a:cs typeface="B Titr" pitchFamily="2" charset="-78"/>
                        </a:rPr>
                        <a:t>براي قطر </a:t>
                      </a:r>
                      <a:r>
                        <a:rPr lang="en-US" sz="1800" dirty="0" smtClean="0">
                          <a:cs typeface="B Titr" pitchFamily="2" charset="-78"/>
                        </a:rPr>
                        <a:t>0.3</a:t>
                      </a:r>
                      <a:r>
                        <a:rPr lang="fa-IR" sz="1800" dirty="0" smtClean="0">
                          <a:cs typeface="B Titr" pitchFamily="2" charset="-78"/>
                        </a:rPr>
                        <a:t> يا بيشتر</a:t>
                      </a:r>
                      <a:endParaRPr lang="en-US" sz="1800" dirty="0" smtClean="0">
                        <a:cs typeface="B Titr" pitchFamily="2" charset="-78"/>
                      </a:endParaRPr>
                    </a:p>
                    <a:p>
                      <a:pPr rtl="1"/>
                      <a:endParaRPr lang="fa-IR" dirty="0"/>
                    </a:p>
                  </a:txBody>
                  <a:tcPr/>
                </a:tc>
                <a:tc>
                  <a:txBody>
                    <a:bodyPr/>
                    <a:lstStyle/>
                    <a:p>
                      <a:pPr algn="ctr"/>
                      <a:r>
                        <a:rPr lang="en-US" sz="2000" dirty="0" smtClean="0">
                          <a:cs typeface="B Titr" pitchFamily="2" charset="-78"/>
                        </a:rPr>
                        <a:t>N95</a:t>
                      </a:r>
                    </a:p>
                  </a:txBody>
                  <a:tcPr/>
                </a:tc>
                <a:tc>
                  <a:txBody>
                    <a:bodyPr/>
                    <a:lstStyle/>
                    <a:p>
                      <a:pPr algn="ctr"/>
                      <a:r>
                        <a:rPr lang="en-US" dirty="0" smtClean="0"/>
                        <a:t>95</a:t>
                      </a:r>
                      <a:endParaRPr lang="fa-IR" dirty="0"/>
                    </a:p>
                  </a:txBody>
                  <a:tcPr/>
                </a:tc>
              </a:tr>
              <a:tr h="371356">
                <a:tc>
                  <a:txBody>
                    <a:bodyPr/>
                    <a:lstStyle/>
                    <a:p>
                      <a:pPr rtl="1"/>
                      <a:endParaRPr lang="fa-IR" dirty="0"/>
                    </a:p>
                  </a:txBody>
                  <a:tcPr/>
                </a:tc>
                <a:tc>
                  <a:txBody>
                    <a:bodyPr/>
                    <a:lstStyle/>
                    <a:p>
                      <a:pPr algn="ctr"/>
                      <a:r>
                        <a:rPr lang="en-US" sz="2000" dirty="0" smtClean="0">
                          <a:cs typeface="B Titr" pitchFamily="2" charset="-78"/>
                        </a:rPr>
                        <a:t>N99</a:t>
                      </a:r>
                      <a:endParaRPr lang="en-US" sz="2000" dirty="0">
                        <a:cs typeface="B Titr" pitchFamily="2" charset="-78"/>
                      </a:endParaRPr>
                    </a:p>
                  </a:txBody>
                  <a:tcPr/>
                </a:tc>
                <a:tc>
                  <a:txBody>
                    <a:bodyPr/>
                    <a:lstStyle/>
                    <a:p>
                      <a:pPr algn="ctr"/>
                      <a:r>
                        <a:rPr lang="en-US" dirty="0" smtClean="0"/>
                        <a:t>99</a:t>
                      </a:r>
                      <a:endParaRPr lang="fa-IR" dirty="0"/>
                    </a:p>
                  </a:txBody>
                  <a:tcPr/>
                </a:tc>
              </a:tr>
              <a:tr h="371356">
                <a:tc>
                  <a:txBody>
                    <a:bodyPr/>
                    <a:lstStyle/>
                    <a:p>
                      <a:pPr rtl="1"/>
                      <a:endParaRPr lang="fa-I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000" dirty="0" smtClean="0">
                          <a:cs typeface="B Titr" pitchFamily="2" charset="-78"/>
                        </a:rPr>
                        <a:t>N100</a:t>
                      </a:r>
                    </a:p>
                  </a:txBody>
                  <a:tcPr/>
                </a:tc>
                <a:tc>
                  <a:txBody>
                    <a:bodyPr/>
                    <a:lstStyle/>
                    <a:p>
                      <a:pPr algn="ctr"/>
                      <a:r>
                        <a:rPr lang="en-US" dirty="0" smtClean="0"/>
                        <a:t>99.97</a:t>
                      </a:r>
                      <a:endParaRPr lang="fa-IR" dirty="0"/>
                    </a:p>
                  </a:txBody>
                  <a:tcPr/>
                </a:tc>
              </a:tr>
              <a:tr h="856976">
                <a:tc>
                  <a:txBody>
                    <a:bodyPr/>
                    <a:lstStyle/>
                    <a:p>
                      <a:pPr algn="ctr"/>
                      <a:r>
                        <a:rPr lang="fa-IR" sz="1800" dirty="0" smtClean="0">
                          <a:solidFill>
                            <a:srgbClr val="C00000"/>
                          </a:solidFill>
                          <a:cs typeface="B Titr" pitchFamily="2" charset="-78"/>
                        </a:rPr>
                        <a:t>سری</a:t>
                      </a:r>
                      <a:r>
                        <a:rPr lang="fa-IR" sz="1800" baseline="0" dirty="0" smtClean="0">
                          <a:solidFill>
                            <a:srgbClr val="C00000"/>
                          </a:solidFill>
                          <a:cs typeface="B Titr" pitchFamily="2" charset="-78"/>
                        </a:rPr>
                        <a:t> </a:t>
                      </a:r>
                      <a:r>
                        <a:rPr lang="en-US" sz="1800" baseline="0" dirty="0" smtClean="0">
                          <a:solidFill>
                            <a:srgbClr val="C00000"/>
                          </a:solidFill>
                          <a:cs typeface="B Titr" pitchFamily="2" charset="-78"/>
                        </a:rPr>
                        <a:t>R</a:t>
                      </a:r>
                      <a:endParaRPr lang="fa-IR" sz="1800" baseline="0" dirty="0" smtClean="0">
                        <a:solidFill>
                          <a:srgbClr val="C00000"/>
                        </a:solidFill>
                        <a:cs typeface="B Titr" pitchFamily="2" charset="-78"/>
                      </a:endParaRPr>
                    </a:p>
                    <a:p>
                      <a:pPr algn="ctr"/>
                      <a:r>
                        <a:rPr lang="fa-IR" sz="1800" baseline="0" dirty="0" smtClean="0">
                          <a:solidFill>
                            <a:srgbClr val="C00000"/>
                          </a:solidFill>
                          <a:cs typeface="B Titr" pitchFamily="2" charset="-78"/>
                        </a:rPr>
                        <a:t>مقاوم در برابر ذرات روغنی</a:t>
                      </a:r>
                      <a:endParaRPr lang="en-US" sz="1800" dirty="0" smtClean="0">
                        <a:solidFill>
                          <a:srgbClr val="C00000"/>
                        </a:solidFill>
                        <a:cs typeface="B Titr" pitchFamily="2" charset="-78"/>
                      </a:endParaRPr>
                    </a:p>
                    <a:p>
                      <a:pPr rtl="1"/>
                      <a:endParaRPr lang="fa-IR" dirty="0"/>
                    </a:p>
                  </a:txBody>
                  <a:tcPr/>
                </a:tc>
                <a:tc>
                  <a:txBody>
                    <a:bodyPr/>
                    <a:lstStyle/>
                    <a:p>
                      <a:pPr algn="ctr"/>
                      <a:r>
                        <a:rPr lang="en-US" sz="2000" dirty="0" smtClean="0">
                          <a:solidFill>
                            <a:srgbClr val="C00000"/>
                          </a:solidFill>
                          <a:cs typeface="B Titr" pitchFamily="2" charset="-78"/>
                        </a:rPr>
                        <a:t>R95</a:t>
                      </a:r>
                      <a:endParaRPr lang="en-US" sz="2000" dirty="0">
                        <a:solidFill>
                          <a:srgbClr val="C00000"/>
                        </a:solidFill>
                        <a:cs typeface="B Titr" pitchFamily="2" charset="-78"/>
                      </a:endParaRPr>
                    </a:p>
                  </a:txBody>
                  <a:tcPr/>
                </a:tc>
                <a:tc>
                  <a:txBody>
                    <a:bodyPr/>
                    <a:lstStyle/>
                    <a:p>
                      <a:pPr algn="ctr"/>
                      <a:r>
                        <a:rPr lang="en-US" dirty="0" smtClean="0"/>
                        <a:t>95</a:t>
                      </a:r>
                      <a:endParaRPr lang="fa-IR" dirty="0"/>
                    </a:p>
                  </a:txBody>
                  <a:tcPr/>
                </a:tc>
              </a:tr>
              <a:tr h="371356">
                <a:tc>
                  <a:txBody>
                    <a:bodyPr/>
                    <a:lstStyle/>
                    <a:p>
                      <a:pPr rtl="1"/>
                      <a:endParaRPr lang="fa-IR"/>
                    </a:p>
                  </a:txBody>
                  <a:tcPr/>
                </a:tc>
                <a:tc>
                  <a:txBody>
                    <a:bodyPr/>
                    <a:lstStyle/>
                    <a:p>
                      <a:pPr algn="ctr"/>
                      <a:r>
                        <a:rPr lang="en-US" sz="2000" dirty="0" smtClean="0">
                          <a:solidFill>
                            <a:srgbClr val="C00000"/>
                          </a:solidFill>
                          <a:cs typeface="B Titr" pitchFamily="2" charset="-78"/>
                        </a:rPr>
                        <a:t>R99</a:t>
                      </a:r>
                      <a:endParaRPr lang="en-US" sz="2000" dirty="0">
                        <a:solidFill>
                          <a:srgbClr val="C00000"/>
                        </a:solidFill>
                        <a:cs typeface="B Titr" pitchFamily="2" charset="-78"/>
                      </a:endParaRPr>
                    </a:p>
                  </a:txBody>
                  <a:tcPr/>
                </a:tc>
                <a:tc>
                  <a:txBody>
                    <a:bodyPr/>
                    <a:lstStyle/>
                    <a:p>
                      <a:pPr algn="ctr"/>
                      <a:r>
                        <a:rPr lang="en-US" dirty="0" smtClean="0"/>
                        <a:t>99</a:t>
                      </a:r>
                      <a:endParaRPr lang="fa-IR" dirty="0"/>
                    </a:p>
                  </a:txBody>
                  <a:tcPr/>
                </a:tc>
              </a:tr>
              <a:tr h="371356">
                <a:tc>
                  <a:txBody>
                    <a:bodyPr/>
                    <a:lstStyle/>
                    <a:p>
                      <a:pPr rtl="1"/>
                      <a:endParaRPr lang="fa-IR"/>
                    </a:p>
                  </a:txBody>
                  <a:tcPr/>
                </a:tc>
                <a:tc>
                  <a:txBody>
                    <a:bodyPr/>
                    <a:lstStyle/>
                    <a:p>
                      <a:pPr algn="ctr"/>
                      <a:r>
                        <a:rPr lang="en-US" sz="2000" dirty="0" smtClean="0">
                          <a:solidFill>
                            <a:srgbClr val="C00000"/>
                          </a:solidFill>
                          <a:cs typeface="B Titr" pitchFamily="2" charset="-78"/>
                        </a:rPr>
                        <a:t>R100</a:t>
                      </a:r>
                      <a:endParaRPr lang="en-US" sz="2000" dirty="0">
                        <a:solidFill>
                          <a:srgbClr val="C00000"/>
                        </a:solidFill>
                        <a:cs typeface="B Titr" pitchFamily="2" charset="-78"/>
                      </a:endParaRPr>
                    </a:p>
                  </a:txBody>
                  <a:tcPr/>
                </a:tc>
                <a:tc>
                  <a:txBody>
                    <a:bodyPr/>
                    <a:lstStyle/>
                    <a:p>
                      <a:pPr algn="ctr"/>
                      <a:r>
                        <a:rPr lang="en-US" dirty="0" smtClean="0"/>
                        <a:t>99.97</a:t>
                      </a:r>
                      <a:endParaRPr lang="fa-IR" dirty="0"/>
                    </a:p>
                  </a:txBody>
                  <a:tcPr/>
                </a:tc>
              </a:tr>
              <a:tr h="856976">
                <a:tc>
                  <a:txBody>
                    <a:bodyPr/>
                    <a:lstStyle/>
                    <a:p>
                      <a:pPr algn="ctr"/>
                      <a:r>
                        <a:rPr lang="fa-IR" sz="1800" dirty="0" smtClean="0">
                          <a:solidFill>
                            <a:srgbClr val="0070C0"/>
                          </a:solidFill>
                          <a:cs typeface="B Titr" pitchFamily="2" charset="-78"/>
                        </a:rPr>
                        <a:t>سری </a:t>
                      </a:r>
                      <a:r>
                        <a:rPr lang="en-US" sz="1800" dirty="0" smtClean="0">
                          <a:solidFill>
                            <a:srgbClr val="0070C0"/>
                          </a:solidFill>
                          <a:cs typeface="B Titr" pitchFamily="2" charset="-78"/>
                        </a:rPr>
                        <a:t>P</a:t>
                      </a:r>
                      <a:endParaRPr lang="fa-IR" sz="1800" dirty="0" smtClean="0">
                        <a:solidFill>
                          <a:srgbClr val="0070C0"/>
                        </a:solidFill>
                        <a:cs typeface="B Titr" pitchFamily="2" charset="-78"/>
                      </a:endParaRPr>
                    </a:p>
                    <a:p>
                      <a:pPr algn="ctr"/>
                      <a:r>
                        <a:rPr lang="fa-IR" sz="1800" dirty="0" smtClean="0">
                          <a:solidFill>
                            <a:srgbClr val="0070C0"/>
                          </a:solidFill>
                          <a:cs typeface="B Titr" pitchFamily="2" charset="-78"/>
                        </a:rPr>
                        <a:t>عایق روغن</a:t>
                      </a:r>
                      <a:endParaRPr lang="en-US" sz="1800" dirty="0" smtClean="0">
                        <a:solidFill>
                          <a:srgbClr val="0070C0"/>
                        </a:solidFill>
                        <a:cs typeface="B Titr" pitchFamily="2" charset="-78"/>
                      </a:endParaRPr>
                    </a:p>
                    <a:p>
                      <a:pPr rtl="1"/>
                      <a:endParaRPr lang="fa-IR" dirty="0"/>
                    </a:p>
                  </a:txBody>
                  <a:tcPr/>
                </a:tc>
                <a:tc>
                  <a:txBody>
                    <a:bodyPr/>
                    <a:lstStyle/>
                    <a:p>
                      <a:pPr algn="ctr"/>
                      <a:r>
                        <a:rPr lang="en-US" sz="2000" dirty="0" smtClean="0">
                          <a:solidFill>
                            <a:srgbClr val="0070C0"/>
                          </a:solidFill>
                          <a:cs typeface="B Titr" pitchFamily="2" charset="-78"/>
                        </a:rPr>
                        <a:t>P95</a:t>
                      </a:r>
                      <a:endParaRPr lang="en-US" sz="2000" dirty="0">
                        <a:solidFill>
                          <a:srgbClr val="0070C0"/>
                        </a:solidFill>
                        <a:cs typeface="B Titr" pitchFamily="2" charset="-78"/>
                      </a:endParaRPr>
                    </a:p>
                  </a:txBody>
                  <a:tcPr/>
                </a:tc>
                <a:tc>
                  <a:txBody>
                    <a:bodyPr/>
                    <a:lstStyle/>
                    <a:p>
                      <a:pPr algn="ctr"/>
                      <a:r>
                        <a:rPr lang="en-US" dirty="0" smtClean="0"/>
                        <a:t>95</a:t>
                      </a:r>
                      <a:endParaRPr lang="fa-IR" dirty="0"/>
                    </a:p>
                  </a:txBody>
                  <a:tcPr/>
                </a:tc>
              </a:tr>
              <a:tr h="371356">
                <a:tc>
                  <a:txBody>
                    <a:bodyPr/>
                    <a:lstStyle/>
                    <a:p>
                      <a:pPr rtl="1"/>
                      <a:endParaRPr lang="fa-IR"/>
                    </a:p>
                  </a:txBody>
                  <a:tcPr/>
                </a:tc>
                <a:tc>
                  <a:txBody>
                    <a:bodyPr/>
                    <a:lstStyle/>
                    <a:p>
                      <a:pPr algn="ctr"/>
                      <a:r>
                        <a:rPr lang="en-US" sz="2000" dirty="0" smtClean="0">
                          <a:solidFill>
                            <a:srgbClr val="0070C0"/>
                          </a:solidFill>
                          <a:cs typeface="B Titr" pitchFamily="2" charset="-78"/>
                        </a:rPr>
                        <a:t>P99</a:t>
                      </a:r>
                      <a:endParaRPr lang="en-US" sz="2000" dirty="0">
                        <a:solidFill>
                          <a:srgbClr val="0070C0"/>
                        </a:solidFill>
                        <a:cs typeface="B Titr" pitchFamily="2" charset="-78"/>
                      </a:endParaRPr>
                    </a:p>
                  </a:txBody>
                  <a:tcPr/>
                </a:tc>
                <a:tc>
                  <a:txBody>
                    <a:bodyPr/>
                    <a:lstStyle/>
                    <a:p>
                      <a:pPr algn="ctr"/>
                      <a:r>
                        <a:rPr lang="en-US" dirty="0" smtClean="0"/>
                        <a:t>99</a:t>
                      </a:r>
                      <a:endParaRPr lang="fa-IR" dirty="0"/>
                    </a:p>
                  </a:txBody>
                  <a:tcPr/>
                </a:tc>
              </a:tr>
              <a:tr h="371356">
                <a:tc>
                  <a:txBody>
                    <a:bodyPr/>
                    <a:lstStyle/>
                    <a:p>
                      <a:pPr rtl="1"/>
                      <a:endParaRPr lang="fa-IR"/>
                    </a:p>
                  </a:txBody>
                  <a:tcPr/>
                </a:tc>
                <a:tc>
                  <a:txBody>
                    <a:bodyPr/>
                    <a:lstStyle/>
                    <a:p>
                      <a:pPr algn="ctr"/>
                      <a:r>
                        <a:rPr lang="en-US" sz="2000" dirty="0" smtClean="0">
                          <a:solidFill>
                            <a:srgbClr val="0070C0"/>
                          </a:solidFill>
                          <a:cs typeface="B Titr" pitchFamily="2" charset="-78"/>
                        </a:rPr>
                        <a:t>P100</a:t>
                      </a:r>
                      <a:endParaRPr lang="en-US" sz="2000" dirty="0">
                        <a:solidFill>
                          <a:srgbClr val="0070C0"/>
                        </a:solidFill>
                        <a:cs typeface="B Titr" pitchFamily="2" charset="-78"/>
                      </a:endParaRPr>
                    </a:p>
                  </a:txBody>
                  <a:tcPr/>
                </a:tc>
                <a:tc>
                  <a:txBody>
                    <a:bodyPr/>
                    <a:lstStyle/>
                    <a:p>
                      <a:pPr algn="ctr"/>
                      <a:r>
                        <a:rPr lang="en-US" dirty="0" smtClean="0"/>
                        <a:t>99.97</a:t>
                      </a:r>
                      <a:endParaRPr lang="fa-IR" dirty="0"/>
                    </a:p>
                  </a:txBody>
                  <a:tcPr/>
                </a:tc>
              </a:tr>
            </a:tbl>
          </a:graphicData>
        </a:graphic>
      </p:graphicFrame>
      <p:sp>
        <p:nvSpPr>
          <p:cNvPr id="3" name="Title 2"/>
          <p:cNvSpPr>
            <a:spLocks noGrp="1"/>
          </p:cNvSpPr>
          <p:nvPr>
            <p:ph type="title"/>
          </p:nvPr>
        </p:nvSpPr>
        <p:spPr/>
        <p:txBody>
          <a:bodyPr anchor="t"/>
          <a:lstStyle/>
          <a:p>
            <a:pPr algn="ctr"/>
            <a:r>
              <a:rPr lang="en-US" dirty="0" smtClean="0">
                <a:solidFill>
                  <a:srgbClr val="C00000"/>
                </a:solidFill>
                <a:latin typeface="Times New Roman" pitchFamily="18" charset="0"/>
                <a:cs typeface="Times New Roman" pitchFamily="18" charset="0"/>
              </a:rPr>
              <a:t>Type of filters</a:t>
            </a:r>
            <a:endParaRPr lang="fa-IR"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5047244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600" y="1844824"/>
            <a:ext cx="7479246" cy="3993157"/>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341544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988840"/>
            <a:ext cx="723900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87088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t> </a:t>
            </a:r>
            <a:r>
              <a:rPr lang="fa-IR" dirty="0" smtClean="0">
                <a:cs typeface="B Nazanin" pitchFamily="2" charset="-78"/>
              </a:rPr>
              <a:t>نسبت ميزان غلظت آلاينده  در خارج ماسك به داخل مي باشد. سازمان تدوين استاندارد براي مقايسه اين فاكتورو استاندارد سازي ماسك ها جدولي را ارائه داده است مبناي مقايسه نوعي از حفاظت است كه در استاندارد </a:t>
            </a:r>
            <a:r>
              <a:rPr lang="en-US" sz="2400" dirty="0" smtClean="0">
                <a:latin typeface="Times New Roman" pitchFamily="18" charset="0"/>
                <a:cs typeface="Times New Roman" pitchFamily="18" charset="0"/>
              </a:rPr>
              <a:t>BS</a:t>
            </a:r>
            <a:r>
              <a:rPr lang="fa-IR" dirty="0" smtClean="0">
                <a:cs typeface="B Nazanin" pitchFamily="2" charset="-78"/>
              </a:rPr>
              <a:t> و </a:t>
            </a:r>
            <a:r>
              <a:rPr lang="en-US" sz="2400" dirty="0" smtClean="0">
                <a:latin typeface="Times New Roman" pitchFamily="18" charset="0"/>
                <a:cs typeface="Times New Roman" pitchFamily="18" charset="0"/>
              </a:rPr>
              <a:t>ANSI</a:t>
            </a:r>
            <a:r>
              <a:rPr lang="fa-IR" dirty="0" smtClean="0">
                <a:cs typeface="B Nazanin" pitchFamily="2" charset="-78"/>
              </a:rPr>
              <a:t> به آن حداقل فاكتور حفاظتي مورد نياز و در استاندارد</a:t>
            </a:r>
            <a:r>
              <a:rPr lang="en-US" sz="2000" dirty="0" smtClean="0">
                <a:latin typeface="Times New Roman" pitchFamily="18" charset="0"/>
                <a:cs typeface="Times New Roman" pitchFamily="18" charset="0"/>
              </a:rPr>
              <a:t>NIOSH</a:t>
            </a:r>
            <a:r>
              <a:rPr lang="fa-IR" dirty="0" smtClean="0">
                <a:cs typeface="B Nazanin" pitchFamily="2" charset="-78"/>
              </a:rPr>
              <a:t> فاكتور حفاظتي پيشنهادي يا </a:t>
            </a:r>
            <a:r>
              <a:rPr lang="en-US" dirty="0" smtClean="0">
                <a:cs typeface="B Nazanin" pitchFamily="2" charset="-78"/>
              </a:rPr>
              <a:t>APF</a:t>
            </a:r>
            <a:r>
              <a:rPr lang="fa-IR" dirty="0" smtClean="0">
                <a:cs typeface="B Nazanin" pitchFamily="2" charset="-78"/>
              </a:rPr>
              <a:t> مي گويند</a:t>
            </a:r>
          </a:p>
          <a:p>
            <a:r>
              <a:rPr lang="en-US" sz="2400" dirty="0" smtClean="0">
                <a:latin typeface="Times New Roman" pitchFamily="18" charset="0"/>
                <a:cs typeface="Times New Roman" pitchFamily="18" charset="0"/>
              </a:rPr>
              <a:t>APF</a:t>
            </a:r>
            <a:r>
              <a:rPr lang="fa-IR" dirty="0" smtClean="0">
                <a:cs typeface="B Nazanin" pitchFamily="2" charset="-78"/>
              </a:rPr>
              <a:t> پيشنهادي </a:t>
            </a:r>
            <a:r>
              <a:rPr lang="en-US" sz="2400" dirty="0" err="1" smtClean="0">
                <a:latin typeface="Times New Roman" pitchFamily="18" charset="0"/>
                <a:cs typeface="Times New Roman" pitchFamily="18" charset="0"/>
              </a:rPr>
              <a:t>Niosh</a:t>
            </a:r>
            <a:r>
              <a:rPr lang="fa-IR" dirty="0" smtClean="0">
                <a:cs typeface="B Nazanin" pitchFamily="2" charset="-78"/>
              </a:rPr>
              <a:t> براي ماسك هاي غبارگير </a:t>
            </a:r>
            <a:r>
              <a:rPr lang="en-US" sz="2400" dirty="0" smtClean="0">
                <a:latin typeface="Times New Roman" pitchFamily="18" charset="0"/>
                <a:cs typeface="Times New Roman" pitchFamily="18" charset="0"/>
              </a:rPr>
              <a:t>5</a:t>
            </a:r>
            <a:r>
              <a:rPr lang="en-US" dirty="0" smtClean="0">
                <a:cs typeface="B Nazanin" pitchFamily="2" charset="-78"/>
              </a:rPr>
              <a:t> </a:t>
            </a:r>
            <a:r>
              <a:rPr lang="fa-IR" dirty="0" smtClean="0">
                <a:cs typeface="B Nazanin" pitchFamily="2" charset="-78"/>
              </a:rPr>
              <a:t> مي باشد</a:t>
            </a:r>
            <a:endParaRPr lang="fa-IR" dirty="0">
              <a:cs typeface="B Nazanin" pitchFamily="2" charset="-78"/>
            </a:endParaRPr>
          </a:p>
        </p:txBody>
      </p:sp>
      <p:sp>
        <p:nvSpPr>
          <p:cNvPr id="3" name="Title 2"/>
          <p:cNvSpPr>
            <a:spLocks noGrp="1"/>
          </p:cNvSpPr>
          <p:nvPr>
            <p:ph type="title"/>
          </p:nvPr>
        </p:nvSpPr>
        <p:spPr/>
        <p:txBody>
          <a:bodyPr/>
          <a:lstStyle/>
          <a:p>
            <a:pPr algn="ctr"/>
            <a:r>
              <a:rPr lang="fa-IR" dirty="0" smtClean="0">
                <a:solidFill>
                  <a:srgbClr val="C00000"/>
                </a:solidFill>
                <a:cs typeface="B Nazanin" pitchFamily="2" charset="-78"/>
              </a:rPr>
              <a:t>فاكتور</a:t>
            </a:r>
            <a:r>
              <a:rPr lang="fa-IR" dirty="0" smtClean="0"/>
              <a:t> </a:t>
            </a:r>
            <a:r>
              <a:rPr lang="en-US" dirty="0" smtClean="0">
                <a:latin typeface="Times New Roman" pitchFamily="18" charset="0"/>
                <a:cs typeface="Times New Roman" pitchFamily="18" charset="0"/>
              </a:rPr>
              <a:t>APF</a:t>
            </a:r>
            <a:endParaRPr lang="fa-IR" dirty="0">
              <a:latin typeface="Times New Roman" pitchFamily="18" charset="0"/>
              <a:cs typeface="Times New Roman" pitchFamily="18" charset="0"/>
            </a:endParaRPr>
          </a:p>
        </p:txBody>
      </p:sp>
    </p:spTree>
    <p:extLst>
      <p:ext uri="{BB962C8B-B14F-4D97-AF65-F5344CB8AC3E}">
        <p14:creationId xmlns:p14="http://schemas.microsoft.com/office/powerpoint/2010/main" val="334589874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2400" dirty="0" smtClean="0"/>
              <a:t>Half mask/Dust mask</a:t>
            </a:r>
            <a:br>
              <a:rPr lang="en-US" sz="2400" dirty="0" smtClean="0"/>
            </a:br>
            <a:r>
              <a:rPr lang="en-US" sz="2400" dirty="0" smtClean="0">
                <a:solidFill>
                  <a:srgbClr val="C00000"/>
                </a:solidFill>
              </a:rPr>
              <a:t>APF=10</a:t>
            </a:r>
            <a:r>
              <a:rPr lang="en-US" sz="2400" dirty="0" smtClean="0"/>
              <a:t/>
            </a:r>
            <a:br>
              <a:rPr lang="en-US" sz="2400" dirty="0" smtClean="0"/>
            </a:br>
            <a:endParaRPr lang="fa-IR" sz="24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3143240" y="1928802"/>
            <a:ext cx="2867025" cy="3771900"/>
          </a:xfrm>
          <a:prstGeom prst="rect">
            <a:avLst/>
          </a:prstGeom>
          <a:noFill/>
          <a:ln w="9525">
            <a:noFill/>
            <a:miter lim="800000"/>
            <a:headEnd/>
            <a:tailEnd/>
          </a:ln>
          <a:effectLst/>
        </p:spPr>
      </p:pic>
    </p:spTree>
    <p:extLst>
      <p:ext uri="{BB962C8B-B14F-4D97-AF65-F5344CB8AC3E}">
        <p14:creationId xmlns:p14="http://schemas.microsoft.com/office/powerpoint/2010/main" val="1895913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dirty="0" smtClean="0">
                <a:solidFill>
                  <a:srgbClr val="FFC000"/>
                </a:solidFill>
                <a:cs typeface="B Titr" pitchFamily="2" charset="-78"/>
              </a:rPr>
              <a:t>آمار تعداد بیمارستان های دانشگاههای تیپ یک</a:t>
            </a:r>
            <a:endParaRPr lang="en-US" sz="3600" dirty="0">
              <a:solidFill>
                <a:srgbClr val="FFC000"/>
              </a:solidFill>
              <a:cs typeface="B Titr"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0500278"/>
              </p:ext>
            </p:extLst>
          </p:nvPr>
        </p:nvGraphicFramePr>
        <p:xfrm>
          <a:off x="457200" y="1935163"/>
          <a:ext cx="8229600" cy="34798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fa-IR" dirty="0" smtClean="0">
                          <a:solidFill>
                            <a:srgbClr val="92D050"/>
                          </a:solidFill>
                          <a:cs typeface="B Titr" pitchFamily="2" charset="-78"/>
                        </a:rPr>
                        <a:t>تعداد بیمارستان</a:t>
                      </a:r>
                      <a:endParaRPr lang="en-US" dirty="0">
                        <a:solidFill>
                          <a:srgbClr val="92D050"/>
                        </a:solidFill>
                        <a:cs typeface="B Titr" pitchFamily="2" charset="-78"/>
                      </a:endParaRPr>
                    </a:p>
                  </a:txBody>
                  <a:tcPr/>
                </a:tc>
                <a:tc>
                  <a:txBody>
                    <a:bodyPr/>
                    <a:lstStyle/>
                    <a:p>
                      <a:pPr algn="ctr"/>
                      <a:r>
                        <a:rPr lang="fa-IR" dirty="0" smtClean="0">
                          <a:solidFill>
                            <a:srgbClr val="92D050"/>
                          </a:solidFill>
                          <a:cs typeface="B Titr" pitchFamily="2" charset="-78"/>
                        </a:rPr>
                        <a:t>نام دانشگاه</a:t>
                      </a:r>
                      <a:r>
                        <a:rPr lang="fa-IR" dirty="0" smtClean="0">
                          <a:solidFill>
                            <a:srgbClr val="92D050"/>
                          </a:solidFill>
                        </a:rPr>
                        <a:t> </a:t>
                      </a:r>
                      <a:endParaRPr lang="en-US" dirty="0">
                        <a:solidFill>
                          <a:srgbClr val="92D050"/>
                        </a:solidFill>
                      </a:endParaRPr>
                    </a:p>
                  </a:txBody>
                  <a:tcPr/>
                </a:tc>
              </a:tr>
              <a:tr h="370840">
                <a:tc>
                  <a:txBody>
                    <a:bodyPr/>
                    <a:lstStyle/>
                    <a:p>
                      <a:pPr algn="ctr"/>
                      <a:r>
                        <a:rPr lang="fa-IR" sz="2800" dirty="0" smtClean="0">
                          <a:cs typeface="B Titr" pitchFamily="2" charset="-78"/>
                        </a:rPr>
                        <a:t>70</a:t>
                      </a:r>
                      <a:endParaRPr lang="en-US" sz="2800" dirty="0">
                        <a:cs typeface="B Titr" pitchFamily="2" charset="-78"/>
                      </a:endParaRPr>
                    </a:p>
                  </a:txBody>
                  <a:tcPr/>
                </a:tc>
                <a:tc>
                  <a:txBody>
                    <a:bodyPr/>
                    <a:lstStyle/>
                    <a:p>
                      <a:pPr algn="ctr"/>
                      <a:r>
                        <a:rPr lang="fa-IR" sz="2400" dirty="0" smtClean="0">
                          <a:cs typeface="B Titr" pitchFamily="2" charset="-78"/>
                        </a:rPr>
                        <a:t>شهید بهشتی </a:t>
                      </a:r>
                      <a:endParaRPr lang="en-US" sz="2400" dirty="0">
                        <a:cs typeface="B Titr" pitchFamily="2" charset="-78"/>
                      </a:endParaRPr>
                    </a:p>
                  </a:txBody>
                  <a:tcPr/>
                </a:tc>
              </a:tr>
              <a:tr h="370840">
                <a:tc>
                  <a:txBody>
                    <a:bodyPr/>
                    <a:lstStyle/>
                    <a:p>
                      <a:pPr algn="ctr"/>
                      <a:r>
                        <a:rPr lang="fa-IR" sz="2800" dirty="0" smtClean="0">
                          <a:cs typeface="B Titr" pitchFamily="2" charset="-78"/>
                        </a:rPr>
                        <a:t>60</a:t>
                      </a:r>
                      <a:endParaRPr lang="en-US" sz="2800" dirty="0">
                        <a:cs typeface="B Titr" pitchFamily="2" charset="-78"/>
                      </a:endParaRPr>
                    </a:p>
                  </a:txBody>
                  <a:tcPr/>
                </a:tc>
                <a:tc>
                  <a:txBody>
                    <a:bodyPr/>
                    <a:lstStyle/>
                    <a:p>
                      <a:pPr algn="ctr"/>
                      <a:r>
                        <a:rPr lang="fa-IR" sz="2400" dirty="0" smtClean="0">
                          <a:cs typeface="B Titr" pitchFamily="2" charset="-78"/>
                        </a:rPr>
                        <a:t>فارس</a:t>
                      </a:r>
                      <a:endParaRPr lang="en-US" sz="2400" dirty="0">
                        <a:cs typeface="B Titr" pitchFamily="2" charset="-78"/>
                      </a:endParaRPr>
                    </a:p>
                  </a:txBody>
                  <a:tcPr/>
                </a:tc>
              </a:tr>
              <a:tr h="370840">
                <a:tc>
                  <a:txBody>
                    <a:bodyPr/>
                    <a:lstStyle/>
                    <a:p>
                      <a:pPr algn="ctr"/>
                      <a:r>
                        <a:rPr lang="fa-IR" sz="2800" dirty="0" smtClean="0">
                          <a:cs typeface="B Titr" pitchFamily="2" charset="-78"/>
                        </a:rPr>
                        <a:t>61</a:t>
                      </a:r>
                      <a:endParaRPr lang="en-US" sz="2800" dirty="0">
                        <a:cs typeface="B Titr" pitchFamily="2" charset="-78"/>
                      </a:endParaRPr>
                    </a:p>
                  </a:txBody>
                  <a:tcPr/>
                </a:tc>
                <a:tc>
                  <a:txBody>
                    <a:bodyPr/>
                    <a:lstStyle/>
                    <a:p>
                      <a:pPr algn="ctr"/>
                      <a:r>
                        <a:rPr lang="fa-IR" sz="2400" dirty="0" smtClean="0">
                          <a:cs typeface="B Titr" pitchFamily="2" charset="-78"/>
                        </a:rPr>
                        <a:t>ایران</a:t>
                      </a:r>
                      <a:endParaRPr lang="en-US" sz="2400" dirty="0">
                        <a:cs typeface="B Titr" pitchFamily="2" charset="-78"/>
                      </a:endParaRPr>
                    </a:p>
                  </a:txBody>
                  <a:tcPr/>
                </a:tc>
              </a:tr>
              <a:tr h="370840">
                <a:tc>
                  <a:txBody>
                    <a:bodyPr/>
                    <a:lstStyle/>
                    <a:p>
                      <a:pPr algn="ctr"/>
                      <a:r>
                        <a:rPr lang="fa-IR" sz="2800" dirty="0" smtClean="0">
                          <a:cs typeface="B Titr" pitchFamily="2" charset="-78"/>
                        </a:rPr>
                        <a:t>50</a:t>
                      </a:r>
                      <a:endParaRPr lang="en-US" sz="2800" dirty="0">
                        <a:cs typeface="B Titr" pitchFamily="2" charset="-78"/>
                      </a:endParaRPr>
                    </a:p>
                  </a:txBody>
                  <a:tcPr/>
                </a:tc>
                <a:tc>
                  <a:txBody>
                    <a:bodyPr/>
                    <a:lstStyle/>
                    <a:p>
                      <a:pPr algn="ctr"/>
                      <a:r>
                        <a:rPr lang="fa-IR" sz="2400" dirty="0" smtClean="0">
                          <a:cs typeface="B Titr" pitchFamily="2" charset="-78"/>
                        </a:rPr>
                        <a:t>اصفهان </a:t>
                      </a:r>
                      <a:endParaRPr lang="en-US" sz="2400" dirty="0">
                        <a:cs typeface="B Titr" pitchFamily="2" charset="-78"/>
                      </a:endParaRPr>
                    </a:p>
                  </a:txBody>
                  <a:tcPr/>
                </a:tc>
              </a:tr>
              <a:tr h="370840">
                <a:tc>
                  <a:txBody>
                    <a:bodyPr/>
                    <a:lstStyle/>
                    <a:p>
                      <a:pPr algn="ctr"/>
                      <a:r>
                        <a:rPr lang="fa-IR" sz="2800" dirty="0" smtClean="0">
                          <a:cs typeface="B Titr" pitchFamily="2" charset="-78"/>
                        </a:rPr>
                        <a:t>27</a:t>
                      </a:r>
                      <a:endParaRPr lang="en-US" sz="2800" dirty="0">
                        <a:cs typeface="B Titr" pitchFamily="2" charset="-78"/>
                      </a:endParaRPr>
                    </a:p>
                  </a:txBody>
                  <a:tcPr/>
                </a:tc>
                <a:tc>
                  <a:txBody>
                    <a:bodyPr/>
                    <a:lstStyle/>
                    <a:p>
                      <a:pPr algn="ctr"/>
                      <a:r>
                        <a:rPr lang="fa-IR" sz="2400" dirty="0" smtClean="0">
                          <a:cs typeface="B Titr" pitchFamily="2" charset="-78"/>
                        </a:rPr>
                        <a:t>آذربایجان شرقی</a:t>
                      </a:r>
                      <a:endParaRPr lang="en-US" sz="2400" dirty="0">
                        <a:cs typeface="B Titr" pitchFamily="2" charset="-78"/>
                      </a:endParaRPr>
                    </a:p>
                  </a:txBody>
                  <a:tcPr/>
                </a:tc>
              </a:tr>
              <a:tr h="370840">
                <a:tc>
                  <a:txBody>
                    <a:bodyPr/>
                    <a:lstStyle/>
                    <a:p>
                      <a:pPr algn="ctr"/>
                      <a:r>
                        <a:rPr lang="fa-IR" sz="2800" dirty="0" smtClean="0">
                          <a:cs typeface="B Titr" pitchFamily="2" charset="-78"/>
                        </a:rPr>
                        <a:t>53</a:t>
                      </a:r>
                      <a:endParaRPr lang="en-US" sz="2800" dirty="0">
                        <a:cs typeface="B Titr" pitchFamily="2" charset="-78"/>
                      </a:endParaRPr>
                    </a:p>
                  </a:txBody>
                  <a:tcPr/>
                </a:tc>
                <a:tc>
                  <a:txBody>
                    <a:bodyPr/>
                    <a:lstStyle/>
                    <a:p>
                      <a:pPr algn="ctr"/>
                      <a:r>
                        <a:rPr lang="fa-IR" sz="2400" dirty="0" smtClean="0">
                          <a:cs typeface="B Titr" pitchFamily="2" charset="-78"/>
                        </a:rPr>
                        <a:t>خراسان رضوی</a:t>
                      </a:r>
                      <a:endParaRPr lang="en-US" sz="2400" dirty="0">
                        <a:cs typeface="B Titr" pitchFamily="2" charset="-78"/>
                      </a:endParaRPr>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ctr"/>
            <a:r>
              <a:rPr lang="fa-IR" dirty="0" smtClean="0">
                <a:solidFill>
                  <a:srgbClr val="0070C0"/>
                </a:solidFill>
                <a:cs typeface="B Titr" pitchFamily="2" charset="-78"/>
              </a:rPr>
              <a:t>دارو های خطرناک</a:t>
            </a:r>
            <a:br>
              <a:rPr lang="fa-IR" dirty="0" smtClean="0">
                <a:solidFill>
                  <a:srgbClr val="0070C0"/>
                </a:solidFill>
                <a:cs typeface="B Titr" pitchFamily="2" charset="-78"/>
              </a:rPr>
            </a:br>
            <a:r>
              <a:rPr lang="en-US" sz="4000" dirty="0" smtClean="0">
                <a:solidFill>
                  <a:srgbClr val="C00000"/>
                </a:solidFill>
                <a:cs typeface="B Titr" pitchFamily="2" charset="-78"/>
              </a:rPr>
              <a:t>Hazardous Drug</a:t>
            </a:r>
            <a:r>
              <a:rPr lang="fa-IR" sz="4000" dirty="0" smtClean="0">
                <a:solidFill>
                  <a:srgbClr val="C00000"/>
                </a:solidFill>
                <a:cs typeface="B Titr" pitchFamily="2" charset="-78"/>
              </a:rPr>
              <a:t> </a:t>
            </a:r>
            <a:endParaRPr lang="en-US" sz="4000" dirty="0">
              <a:solidFill>
                <a:srgbClr val="C00000"/>
              </a:solidFill>
              <a:cs typeface="B Titr" pitchFamily="2" charset="-78"/>
            </a:endParaRPr>
          </a:p>
        </p:txBody>
      </p:sp>
      <p:sp>
        <p:nvSpPr>
          <p:cNvPr id="3" name="Content Placeholder 2"/>
          <p:cNvSpPr>
            <a:spLocks noGrp="1"/>
          </p:cNvSpPr>
          <p:nvPr>
            <p:ph idx="1"/>
          </p:nvPr>
        </p:nvSpPr>
        <p:spPr/>
        <p:txBody>
          <a:bodyPr/>
          <a:lstStyle/>
          <a:p>
            <a:r>
              <a:rPr lang="fa-IR" b="1" dirty="0" smtClean="0">
                <a:cs typeface="B Nazanin" pitchFamily="2" charset="-78"/>
              </a:rPr>
              <a:t>دارو های ضد سرطان</a:t>
            </a:r>
          </a:p>
          <a:p>
            <a:r>
              <a:rPr lang="fa-IR" b="1" dirty="0" smtClean="0">
                <a:cs typeface="B Nazanin" pitchFamily="2" charset="-78"/>
              </a:rPr>
              <a:t>دارو های هورمونی</a:t>
            </a:r>
          </a:p>
          <a:p>
            <a:r>
              <a:rPr lang="fa-IR" b="1" dirty="0" smtClean="0">
                <a:cs typeface="B Nazanin" pitchFamily="2" charset="-78"/>
              </a:rPr>
              <a:t>دارو های ضد ویروس </a:t>
            </a:r>
          </a:p>
          <a:p>
            <a:r>
              <a:rPr lang="fa-IR" b="1" dirty="0" smtClean="0">
                <a:solidFill>
                  <a:srgbClr val="C00000"/>
                </a:solidFill>
                <a:cs typeface="B Nazanin" pitchFamily="2" charset="-78"/>
              </a:rPr>
              <a:t>نوع مواجهه با این دارو ها</a:t>
            </a:r>
          </a:p>
          <a:p>
            <a:r>
              <a:rPr lang="fa-IR" b="1" dirty="0" smtClean="0">
                <a:solidFill>
                  <a:srgbClr val="00B050"/>
                </a:solidFill>
                <a:cs typeface="B Nazanin" pitchFamily="2" charset="-78"/>
              </a:rPr>
              <a:t>استنشاقی</a:t>
            </a:r>
          </a:p>
          <a:p>
            <a:r>
              <a:rPr lang="en-US" b="1" dirty="0" smtClean="0">
                <a:solidFill>
                  <a:srgbClr val="00B050"/>
                </a:solidFill>
                <a:cs typeface="B Nazanin" pitchFamily="2" charset="-78"/>
              </a:rPr>
              <a:t>Surface contamination</a:t>
            </a:r>
            <a:endParaRPr lang="en-US" b="1" dirty="0">
              <a:solidFill>
                <a:srgbClr val="00B050"/>
              </a:solidFill>
              <a:cs typeface="B Nazanin" pitchFamily="2" charset="-78"/>
            </a:endParaRPr>
          </a:p>
        </p:txBody>
      </p:sp>
      <p:pic>
        <p:nvPicPr>
          <p:cNvPr id="4" name="Picture 3" descr="chemotherapy3.JPG"/>
          <p:cNvPicPr>
            <a:picLocks noChangeAspect="1"/>
          </p:cNvPicPr>
          <p:nvPr/>
        </p:nvPicPr>
        <p:blipFill>
          <a:blip r:embed="rId2" cstate="print"/>
          <a:stretch>
            <a:fillRect/>
          </a:stretch>
        </p:blipFill>
        <p:spPr>
          <a:xfrm>
            <a:off x="611560" y="2204864"/>
            <a:ext cx="3162300" cy="25781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4359</TotalTime>
  <Words>2616</Words>
  <Application>Microsoft Office PowerPoint</Application>
  <PresentationFormat>On-screen Show (4:3)</PresentationFormat>
  <Paragraphs>284</Paragraphs>
  <Slides>71</Slides>
  <Notes>0</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Flow</vt:lpstr>
      <vt:lpstr>بازرسی بهداشت حرفه ای  در بیمارستان ها </vt:lpstr>
      <vt:lpstr>اعتبار بخشی 1398</vt:lpstr>
      <vt:lpstr>سطح بندی سنجه ها</vt:lpstr>
      <vt:lpstr>PowerPoint Presentation</vt:lpstr>
      <vt:lpstr>رتبه بندی </vt:lpstr>
      <vt:lpstr>PowerPoint Presentation</vt:lpstr>
      <vt:lpstr>PowerPoint Presentation</vt:lpstr>
      <vt:lpstr>آمار تعداد بیمارستان های دانشگاههای تیپ یک</vt:lpstr>
      <vt:lpstr>دارو های خطرناک Hazardous Drug </vt:lpstr>
      <vt:lpstr>مشخصات اتاق دارو </vt:lpstr>
      <vt:lpstr>نمونه برداری از بیو آئروسل ها </vt:lpstr>
      <vt:lpstr>روش های قدیمی نمونه برداری بیو آئروسل ها </vt:lpstr>
      <vt:lpstr>استاندارد متد 0800 Niosh</vt:lpstr>
      <vt:lpstr>استاندارد متد 0800 Niosh</vt:lpstr>
      <vt:lpstr>تجهیزات ارزیابی بیو ائروسل ها </vt:lpstr>
      <vt:lpstr>تجهیزات ارزیابی بیو ائروسل ها </vt:lpstr>
      <vt:lpstr>تجهیزات ارزیابی بیو ائروسل ها </vt:lpstr>
      <vt:lpstr>انکوباتور</vt:lpstr>
      <vt:lpstr>تجهیزات ارزیابی بیو ائروسل ها </vt:lpstr>
      <vt:lpstr>PowerPoint Presentation</vt:lpstr>
      <vt:lpstr>محاسبه تعداد کلنی ها در هوا</vt:lpstr>
      <vt:lpstr>استاندارد بیوآئروسل ها در هوای بیمارستان ها </vt:lpstr>
      <vt:lpstr>ارزیابی گازهای بیهوشی آور </vt:lpstr>
      <vt:lpstr>ارزیابی گاز نیتروزکسایدN2O</vt:lpstr>
      <vt:lpstr>   Portable Infrared Spectrophotometer </vt:lpstr>
      <vt:lpstr>ارزیابی گاز ایزو فلوران  و ان فلوران</vt:lpstr>
      <vt:lpstr>ارزیابی گاز ایزو فلوران  و ان فلوران</vt:lpstr>
      <vt:lpstr>استانداردها و توصیه ها </vt:lpstr>
      <vt:lpstr>نکات مهم در هنگام بازرسی اتاق عمل</vt:lpstr>
      <vt:lpstr>نمونه برداری long term از فرمالدئید( فرمالین)</vt:lpstr>
      <vt:lpstr>نمونه برداری short term از فرمالدئید( فرمالین)</vt:lpstr>
      <vt:lpstr>اندازه گيري گلوتر آلدئيد درهوا 2532</vt:lpstr>
      <vt:lpstr>انواع هود های مورد استفاده در بیمارستان </vt:lpstr>
      <vt:lpstr>خصوصیت هود های آشپزخانه </vt:lpstr>
      <vt:lpstr>هود های آزمایشگاهی-هود لامینار  چگونه تقسیم بندی می شوند</vt:lpstr>
      <vt:lpstr>هود بیولوژیک کلاس I</vt:lpstr>
      <vt:lpstr>هود زیستی کلاس یک</vt:lpstr>
      <vt:lpstr>هود بیولوژیک کلاسII</vt:lpstr>
      <vt:lpstr>هود بیولوژیک کلاسII</vt:lpstr>
      <vt:lpstr>هود بیولوژیک کلاسII</vt:lpstr>
      <vt:lpstr>هود بیولوژیک کلاسIII</vt:lpstr>
      <vt:lpstr>هود بیولوژیک کلاسIII</vt:lpstr>
      <vt:lpstr>نحوه کار با آنمومتر حرارتی </vt:lpstr>
      <vt:lpstr>اندازه گیری </vt:lpstr>
      <vt:lpstr>HEPA FILTER</vt:lpstr>
      <vt:lpstr>HEPA FILTER</vt:lpstr>
      <vt:lpstr>نکات مهم در بازرسی از هود های آزمایشگاهی</vt:lpstr>
      <vt:lpstr>نکات مهم در بازرسی از هود های آزمایشگاهی</vt:lpstr>
      <vt:lpstr>انواع اتاق از نظر فشار </vt:lpstr>
      <vt:lpstr>سیستم تهویه در بیمارستان ها </vt:lpstr>
      <vt:lpstr>سیستم تهویه در بیمارستان ها </vt:lpstr>
      <vt:lpstr>سیستم تهویه در بیمارستان ها </vt:lpstr>
      <vt:lpstr>اصول پایه در سیستم تهویه مطبوع</vt:lpstr>
      <vt:lpstr>سیستم تهویه مطبوع مرکزی</vt:lpstr>
      <vt:lpstr>سیستم های هوا ساز( تهویه مرکزی)</vt:lpstr>
      <vt:lpstr>سیستم های هوا ساز( تهویه مرکزی)</vt:lpstr>
      <vt:lpstr>نکات مهم در بازرسی سیستم تهویه بیمارستان</vt:lpstr>
      <vt:lpstr>استاندارد صدا در بیمارستان ها</vt:lpstr>
      <vt:lpstr>ارزیابی شرایط جوی در بیمارستان </vt:lpstr>
      <vt:lpstr>دستكش لاتكس</vt:lpstr>
      <vt:lpstr>Single use respirators</vt:lpstr>
      <vt:lpstr>Respirators valve</vt:lpstr>
      <vt:lpstr>تصفيه كننده هوا</vt:lpstr>
      <vt:lpstr>جدا سازي آئروسل ها </vt:lpstr>
      <vt:lpstr>انواع فيلتر </vt:lpstr>
      <vt:lpstr>فيلتر گردو غبار و ميست</vt:lpstr>
      <vt:lpstr>ماسك هاي غبار گير</vt:lpstr>
      <vt:lpstr>Type of filters</vt:lpstr>
      <vt:lpstr>PowerPoint Presentation</vt:lpstr>
      <vt:lpstr>فاكتور APF</vt:lpstr>
      <vt:lpstr>Half mask/Dust mask APF=10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بازرسی بهداشت حرفه ای  در بیمارستان ها</dc:title>
  <dc:creator>ar.hariri</dc:creator>
  <cp:lastModifiedBy>Ali</cp:lastModifiedBy>
  <cp:revision>187</cp:revision>
  <dcterms:created xsi:type="dcterms:W3CDTF">2015-11-09T04:48:35Z</dcterms:created>
  <dcterms:modified xsi:type="dcterms:W3CDTF">2019-10-01T02:36:07Z</dcterms:modified>
</cp:coreProperties>
</file>